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2"/>
  </p:notesMasterIdLst>
  <p:handoutMasterIdLst>
    <p:handoutMasterId r:id="rId23"/>
  </p:handoutMasterIdLst>
  <p:sldIdLst>
    <p:sldId id="256" r:id="rId2"/>
    <p:sldId id="466" r:id="rId3"/>
    <p:sldId id="492" r:id="rId4"/>
    <p:sldId id="475" r:id="rId5"/>
    <p:sldId id="497" r:id="rId6"/>
    <p:sldId id="493" r:id="rId7"/>
    <p:sldId id="495" r:id="rId8"/>
    <p:sldId id="498" r:id="rId9"/>
    <p:sldId id="500" r:id="rId10"/>
    <p:sldId id="502" r:id="rId11"/>
    <p:sldId id="499" r:id="rId12"/>
    <p:sldId id="503" r:id="rId13"/>
    <p:sldId id="504" r:id="rId14"/>
    <p:sldId id="505" r:id="rId15"/>
    <p:sldId id="506" r:id="rId16"/>
    <p:sldId id="507" r:id="rId17"/>
    <p:sldId id="508" r:id="rId18"/>
    <p:sldId id="487" r:id="rId19"/>
    <p:sldId id="469" r:id="rId20"/>
    <p:sldId id="509" r:id="rId21"/>
  </p:sldIdLst>
  <p:sldSz cx="9144000" cy="6858000" type="screen4x3"/>
  <p:notesSz cx="7010400"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F02B6"/>
    <a:srgbClr val="00B050"/>
    <a:srgbClr val="E21C1C"/>
    <a:srgbClr val="FDDB9D"/>
    <a:srgbClr val="D52D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674" autoAdjust="0"/>
    <p:restoredTop sz="99709" autoAdjust="0"/>
  </p:normalViewPr>
  <p:slideViewPr>
    <p:cSldViewPr snapToGrid="0">
      <p:cViewPr varScale="1">
        <p:scale>
          <a:sx n="90" d="100"/>
          <a:sy n="90" d="100"/>
        </p:scale>
        <p:origin x="174" y="84"/>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37840" cy="461804"/>
          </a:xfrm>
          <a:prstGeom prst="rect">
            <a:avLst/>
          </a:prstGeom>
        </p:spPr>
        <p:txBody>
          <a:bodyPr vert="horz" lIns="92958" tIns="46479" rIns="92958" bIns="46479" rtlCol="0"/>
          <a:lstStyle>
            <a:lvl1pPr algn="l">
              <a:defRPr sz="1200"/>
            </a:lvl1pPr>
          </a:lstStyle>
          <a:p>
            <a:endParaRPr lang="en-US" dirty="0"/>
          </a:p>
        </p:txBody>
      </p:sp>
      <p:sp>
        <p:nvSpPr>
          <p:cNvPr id="3" name="Date Placeholder 2"/>
          <p:cNvSpPr>
            <a:spLocks noGrp="1"/>
          </p:cNvSpPr>
          <p:nvPr>
            <p:ph type="dt" sz="quarter" idx="1"/>
          </p:nvPr>
        </p:nvSpPr>
        <p:spPr>
          <a:xfrm>
            <a:off x="3970939" y="1"/>
            <a:ext cx="3037840" cy="461804"/>
          </a:xfrm>
          <a:prstGeom prst="rect">
            <a:avLst/>
          </a:prstGeom>
        </p:spPr>
        <p:txBody>
          <a:bodyPr vert="horz" lIns="92958" tIns="46479" rIns="92958" bIns="46479" rtlCol="0"/>
          <a:lstStyle>
            <a:lvl1pPr algn="r">
              <a:defRPr sz="1200"/>
            </a:lvl1pPr>
          </a:lstStyle>
          <a:p>
            <a:fld id="{66F778DA-4C06-4225-8DC2-BB4A3E36A807}" type="datetimeFigureOut">
              <a:rPr lang="en-US" smtClean="0"/>
              <a:pPr/>
              <a:t>3/18/2015</a:t>
            </a:fld>
            <a:endParaRPr lang="en-US" dirty="0"/>
          </a:p>
        </p:txBody>
      </p:sp>
      <p:sp>
        <p:nvSpPr>
          <p:cNvPr id="4" name="Footer Placeholder 3"/>
          <p:cNvSpPr>
            <a:spLocks noGrp="1"/>
          </p:cNvSpPr>
          <p:nvPr>
            <p:ph type="ftr" sz="quarter" idx="2"/>
          </p:nvPr>
        </p:nvSpPr>
        <p:spPr>
          <a:xfrm>
            <a:off x="1" y="8772669"/>
            <a:ext cx="3037840" cy="461804"/>
          </a:xfrm>
          <a:prstGeom prst="rect">
            <a:avLst/>
          </a:prstGeom>
        </p:spPr>
        <p:txBody>
          <a:bodyPr vert="horz" lIns="92958" tIns="46479" rIns="92958" bIns="4647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9" y="8772669"/>
            <a:ext cx="3037840" cy="461804"/>
          </a:xfrm>
          <a:prstGeom prst="rect">
            <a:avLst/>
          </a:prstGeom>
        </p:spPr>
        <p:txBody>
          <a:bodyPr vert="horz" lIns="92958" tIns="46479" rIns="92958" bIns="46479" rtlCol="0" anchor="b"/>
          <a:lstStyle>
            <a:lvl1pPr algn="r">
              <a:defRPr sz="1200"/>
            </a:lvl1pPr>
          </a:lstStyle>
          <a:p>
            <a:fld id="{8229CCBD-9877-41ED-9551-FF73EA8E62A3}" type="slidenum">
              <a:rPr lang="en-US" smtClean="0"/>
              <a:pPr/>
              <a:t>‹#›</a:t>
            </a:fld>
            <a:endParaRPr lang="en-US" dirty="0"/>
          </a:p>
        </p:txBody>
      </p:sp>
    </p:spTree>
    <p:extLst>
      <p:ext uri="{BB962C8B-B14F-4D97-AF65-F5344CB8AC3E}">
        <p14:creationId xmlns:p14="http://schemas.microsoft.com/office/powerpoint/2010/main" val="14181612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37840" cy="461804"/>
          </a:xfrm>
          <a:prstGeom prst="rect">
            <a:avLst/>
          </a:prstGeom>
        </p:spPr>
        <p:txBody>
          <a:bodyPr vert="horz" lIns="92958" tIns="46479" rIns="92958" bIns="46479" rtlCol="0"/>
          <a:lstStyle>
            <a:lvl1pPr algn="l">
              <a:defRPr sz="1200"/>
            </a:lvl1pPr>
          </a:lstStyle>
          <a:p>
            <a:endParaRPr lang="en-US" dirty="0"/>
          </a:p>
        </p:txBody>
      </p:sp>
      <p:sp>
        <p:nvSpPr>
          <p:cNvPr id="3" name="Date Placeholder 2"/>
          <p:cNvSpPr>
            <a:spLocks noGrp="1"/>
          </p:cNvSpPr>
          <p:nvPr>
            <p:ph type="dt" idx="1"/>
          </p:nvPr>
        </p:nvSpPr>
        <p:spPr>
          <a:xfrm>
            <a:off x="3970939" y="1"/>
            <a:ext cx="3037840" cy="461804"/>
          </a:xfrm>
          <a:prstGeom prst="rect">
            <a:avLst/>
          </a:prstGeom>
        </p:spPr>
        <p:txBody>
          <a:bodyPr vert="horz" lIns="92958" tIns="46479" rIns="92958" bIns="46479" rtlCol="0"/>
          <a:lstStyle>
            <a:lvl1pPr algn="r">
              <a:defRPr sz="1200"/>
            </a:lvl1pPr>
          </a:lstStyle>
          <a:p>
            <a:fld id="{4A8C8025-C77D-4CAB-A937-EB1FEBBE729E}" type="datetimeFigureOut">
              <a:rPr lang="en-US" smtClean="0"/>
              <a:pPr/>
              <a:t>3/18/2015</a:t>
            </a:fld>
            <a:endParaRPr lang="en-US" dirty="0"/>
          </a:p>
        </p:txBody>
      </p:sp>
      <p:sp>
        <p:nvSpPr>
          <p:cNvPr id="4" name="Slide Image Placeholder 3"/>
          <p:cNvSpPr>
            <a:spLocks noGrp="1" noRot="1" noChangeAspect="1"/>
          </p:cNvSpPr>
          <p:nvPr>
            <p:ph type="sldImg" idx="2"/>
          </p:nvPr>
        </p:nvSpPr>
        <p:spPr>
          <a:xfrm>
            <a:off x="1195388" y="693738"/>
            <a:ext cx="4619625" cy="3463925"/>
          </a:xfrm>
          <a:prstGeom prst="rect">
            <a:avLst/>
          </a:prstGeom>
          <a:noFill/>
          <a:ln w="12700">
            <a:solidFill>
              <a:prstClr val="black"/>
            </a:solidFill>
          </a:ln>
        </p:spPr>
        <p:txBody>
          <a:bodyPr vert="horz" lIns="92958" tIns="46479" rIns="92958" bIns="46479" rtlCol="0" anchor="ctr"/>
          <a:lstStyle/>
          <a:p>
            <a:endParaRPr lang="en-US" dirty="0"/>
          </a:p>
        </p:txBody>
      </p:sp>
      <p:sp>
        <p:nvSpPr>
          <p:cNvPr id="5" name="Notes Placeholder 4"/>
          <p:cNvSpPr>
            <a:spLocks noGrp="1"/>
          </p:cNvSpPr>
          <p:nvPr>
            <p:ph type="body" sz="quarter" idx="3"/>
          </p:nvPr>
        </p:nvSpPr>
        <p:spPr>
          <a:xfrm>
            <a:off x="701041" y="4387136"/>
            <a:ext cx="5608320" cy="4156234"/>
          </a:xfrm>
          <a:prstGeom prst="rect">
            <a:avLst/>
          </a:prstGeom>
        </p:spPr>
        <p:txBody>
          <a:bodyPr vert="horz" lIns="92958" tIns="46479" rIns="92958" bIns="4647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772669"/>
            <a:ext cx="3037840" cy="461804"/>
          </a:xfrm>
          <a:prstGeom prst="rect">
            <a:avLst/>
          </a:prstGeom>
        </p:spPr>
        <p:txBody>
          <a:bodyPr vert="horz" lIns="92958" tIns="46479" rIns="92958" bIns="4647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9" y="8772669"/>
            <a:ext cx="3037840" cy="461804"/>
          </a:xfrm>
          <a:prstGeom prst="rect">
            <a:avLst/>
          </a:prstGeom>
        </p:spPr>
        <p:txBody>
          <a:bodyPr vert="horz" lIns="92958" tIns="46479" rIns="92958" bIns="46479" rtlCol="0" anchor="b"/>
          <a:lstStyle>
            <a:lvl1pPr algn="r">
              <a:defRPr sz="1200"/>
            </a:lvl1pPr>
          </a:lstStyle>
          <a:p>
            <a:fld id="{476334D8-84F5-4F81-AF3E-C1E28E25F756}" type="slidenum">
              <a:rPr lang="en-US" smtClean="0"/>
              <a:pPr/>
              <a:t>‹#›</a:t>
            </a:fld>
            <a:endParaRPr lang="en-US" dirty="0"/>
          </a:p>
        </p:txBody>
      </p:sp>
    </p:spTree>
    <p:extLst>
      <p:ext uri="{BB962C8B-B14F-4D97-AF65-F5344CB8AC3E}">
        <p14:creationId xmlns:p14="http://schemas.microsoft.com/office/powerpoint/2010/main" val="14651038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16152" y="657884"/>
            <a:ext cx="7235981" cy="4599916"/>
          </a:xfrm>
        </p:spPr>
        <p:txBody>
          <a:bodyPr>
            <a:normAutofit/>
          </a:bodyPr>
          <a:lstStyle>
            <a:lvl1pPr>
              <a:defRPr sz="7200" b="0">
                <a:solidFill>
                  <a:schemeClr val="tx1">
                    <a:lumMod val="50000"/>
                  </a:schemeClr>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216151" y="5451231"/>
            <a:ext cx="6189583" cy="949569"/>
          </a:xfrm>
        </p:spPr>
        <p:txBody>
          <a:bodyPr>
            <a:normAutofit/>
          </a:bodyPr>
          <a:lstStyle>
            <a:lvl1pPr marL="0" indent="0" algn="r">
              <a:buNone/>
              <a:defRPr sz="2400">
                <a:solidFill>
                  <a:schemeClr val="bg2">
                    <a:lumMod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F4DD4F5-CB7E-4361-9AFF-2512D27C0BB2}" type="datetime1">
              <a:rPr lang="en-US" smtClean="0"/>
              <a:pPr/>
              <a:t>3/18/2015</a:t>
            </a:fld>
            <a:endParaRPr lang="en-US" dirty="0"/>
          </a:p>
        </p:txBody>
      </p:sp>
      <p:sp>
        <p:nvSpPr>
          <p:cNvPr id="5" name="Footer Placeholder 4"/>
          <p:cNvSpPr>
            <a:spLocks noGrp="1"/>
          </p:cNvSpPr>
          <p:nvPr>
            <p:ph type="ftr" sz="quarter" idx="11"/>
          </p:nvPr>
        </p:nvSpPr>
        <p:spPr/>
        <p:txBody>
          <a:bodyPr/>
          <a:lstStyle/>
          <a:p>
            <a:endParaRPr lang="en-US" dirty="0"/>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9525"/>
            <a:ext cx="858837" cy="6877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9" name="TextBox 38"/>
          <p:cNvSpPr txBox="1"/>
          <p:nvPr/>
        </p:nvSpPr>
        <p:spPr>
          <a:xfrm>
            <a:off x="-21023" y="5733256"/>
            <a:ext cx="1061546" cy="830997"/>
          </a:xfrm>
          <a:prstGeom prst="rect">
            <a:avLst/>
          </a:prstGeom>
          <a:noFill/>
        </p:spPr>
        <p:txBody>
          <a:bodyPr wrap="square" rtlCol="0">
            <a:spAutoFit/>
          </a:bodyPr>
          <a:lstStyle/>
          <a:p>
            <a:pPr algn="l"/>
            <a:r>
              <a:rPr lang="en-US" sz="1600" b="1" i="0" strike="noStrike" dirty="0" smtClean="0">
                <a:solidFill>
                  <a:schemeClr val="bg1"/>
                </a:solidFill>
                <a:latin typeface="Castellar" pitchFamily="18" charset="0"/>
                <a:cs typeface="Sakkal Majalla" pitchFamily="2" charset="-78"/>
              </a:rPr>
              <a:t>ECE</a:t>
            </a:r>
            <a:br>
              <a:rPr lang="en-US" sz="1600" b="1" i="0" strike="noStrike" dirty="0" smtClean="0">
                <a:solidFill>
                  <a:schemeClr val="bg1"/>
                </a:solidFill>
                <a:latin typeface="Castellar" pitchFamily="18" charset="0"/>
                <a:cs typeface="Sakkal Majalla" pitchFamily="2" charset="-78"/>
              </a:rPr>
            </a:br>
            <a:r>
              <a:rPr lang="en-US" sz="1600" b="1" i="0" strike="noStrike" dirty="0" smtClean="0">
                <a:solidFill>
                  <a:schemeClr val="bg1"/>
                </a:solidFill>
                <a:latin typeface="Castellar" pitchFamily="18" charset="0"/>
                <a:cs typeface="Sakkal Majalla" pitchFamily="2" charset="-78"/>
              </a:rPr>
              <a:t>7502</a:t>
            </a:r>
            <a:br>
              <a:rPr lang="en-US" sz="1600" b="1" i="0" strike="noStrike" dirty="0" smtClean="0">
                <a:solidFill>
                  <a:schemeClr val="bg1"/>
                </a:solidFill>
                <a:latin typeface="Castellar" pitchFamily="18" charset="0"/>
                <a:cs typeface="Sakkal Majalla" pitchFamily="2" charset="-78"/>
              </a:rPr>
            </a:br>
            <a:r>
              <a:rPr lang="en-US" sz="1600" b="1" i="0" strike="noStrike" dirty="0" smtClean="0">
                <a:solidFill>
                  <a:schemeClr val="bg1"/>
                </a:solidFill>
                <a:latin typeface="Castellar" pitchFamily="18" charset="0"/>
                <a:cs typeface="Sakkal Majalla" pitchFamily="2" charset="-78"/>
              </a:rPr>
              <a:t>S2015</a:t>
            </a:r>
            <a:endParaRPr lang="en-US" sz="1200" b="1" i="0" strike="noStrike" dirty="0">
              <a:solidFill>
                <a:schemeClr val="bg1"/>
              </a:solidFill>
              <a:latin typeface="Castellar" pitchFamily="18" charset="0"/>
              <a:cs typeface="Sakkal Majalla" pitchFamily="2" charset="-78"/>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78C1A7-4865-4A10-8A2C-0F2D65EE10BB}" type="datetime1">
              <a:rPr lang="en-US" smtClean="0"/>
              <a:pPr/>
              <a:t>3/18/2015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3F9154-291C-425A-A36F-60764B2CA33B}"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F02B8C-8CC5-4EC1-AAE2-61C7CAD15B05}" type="datetime1">
              <a:rPr lang="en-US" smtClean="0"/>
              <a:pPr/>
              <a:t>3/18/2015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3F9154-291C-425A-A36F-60764B2CA33B}"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228600"/>
            <a:ext cx="7239000" cy="1143000"/>
          </a:xfrm>
        </p:spPr>
        <p:txBody>
          <a:bodyPr>
            <a:normAutofit/>
          </a:bodyPr>
          <a:lstStyle>
            <a:lvl1pPr algn="l">
              <a:defRPr sz="4400" baseline="0">
                <a:ln w="12700">
                  <a:noFill/>
                </a:ln>
              </a:defRPr>
            </a:lvl1pPr>
          </a:lstStyle>
          <a:p>
            <a:r>
              <a:rPr lang="en-US" smtClean="0"/>
              <a:t>Click to edit Master title style</a:t>
            </a:r>
            <a:endParaRPr lang="en-US" dirty="0"/>
          </a:p>
        </p:txBody>
      </p:sp>
      <p:sp>
        <p:nvSpPr>
          <p:cNvPr id="3" name="Content Placeholder 2"/>
          <p:cNvSpPr>
            <a:spLocks noGrp="1"/>
          </p:cNvSpPr>
          <p:nvPr>
            <p:ph idx="1"/>
          </p:nvPr>
        </p:nvSpPr>
        <p:spPr>
          <a:xfrm>
            <a:off x="1219200" y="1600200"/>
            <a:ext cx="7467600" cy="4419600"/>
          </a:xfrm>
        </p:spPr>
        <p:txBody>
          <a:bodyPr>
            <a:normAutofit/>
          </a:bodyPr>
          <a:lstStyle>
            <a:lvl1pPr marL="342900" indent="-342900">
              <a:buFont typeface="Wingdings" pitchFamily="2" charset="2"/>
              <a:buChar char="§"/>
              <a:defRPr sz="2800"/>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D3CB5F8F-6AE3-4807-B570-928E5BE3E133}" type="datetime1">
              <a:rPr lang="en-US" smtClean="0"/>
              <a:pPr/>
              <a:t>3/18/2015</a:t>
            </a:fld>
            <a:endParaRPr lang="en-US" dirty="0"/>
          </a:p>
        </p:txBody>
      </p:sp>
      <p:sp>
        <p:nvSpPr>
          <p:cNvPr id="10" name="Slide Number Placeholder 9"/>
          <p:cNvSpPr>
            <a:spLocks noGrp="1"/>
          </p:cNvSpPr>
          <p:nvPr>
            <p:ph type="sldNum" sz="quarter" idx="11"/>
          </p:nvPr>
        </p:nvSpPr>
        <p:spPr/>
        <p:txBody>
          <a:bodyPr/>
          <a:lstStyle/>
          <a:p>
            <a:fld id="{173F9154-291C-425A-A36F-60764B2CA33B}" type="slidenum">
              <a:rPr lang="en-US" smtClean="0"/>
              <a:pPr/>
              <a:t>‹#›</a:t>
            </a:fld>
            <a:endParaRPr lang="en-US" dirty="0"/>
          </a:p>
        </p:txBody>
      </p:sp>
      <p:sp>
        <p:nvSpPr>
          <p:cNvPr id="12" name="Footer Placeholder 11"/>
          <p:cNvSpPr>
            <a:spLocks noGrp="1"/>
          </p:cNvSpPr>
          <p:nvPr>
            <p:ph type="ftr" sz="quarter" idx="12"/>
          </p:nvPr>
        </p:nvSpPr>
        <p:spPr/>
        <p:txBody>
          <a:bodyPr/>
          <a:lstStyle/>
          <a:p>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19199" y="4484080"/>
            <a:ext cx="7239001" cy="762000"/>
          </a:xfrm>
        </p:spPr>
        <p:txBody>
          <a:bodyPr bIns="0"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3" name="Title 1"/>
          <p:cNvSpPr>
            <a:spLocks noGrp="1"/>
          </p:cNvSpPr>
          <p:nvPr>
            <p:ph type="title"/>
          </p:nvPr>
        </p:nvSpPr>
        <p:spPr>
          <a:xfrm>
            <a:off x="1219200" y="3352800"/>
            <a:ext cx="7239000" cy="1143000"/>
          </a:xfrm>
        </p:spPr>
        <p:txBody>
          <a:bodyPr>
            <a:normAutofit/>
          </a:bodyPr>
          <a:lstStyle>
            <a:lvl1pPr algn="l">
              <a:defRPr sz="5400" baseline="0">
                <a:ln w="12700">
                  <a:noFill/>
                </a:ln>
              </a:defRPr>
            </a:lvl1pPr>
          </a:lstStyle>
          <a:p>
            <a:r>
              <a:rPr lang="en-US" smtClean="0"/>
              <a:t>Click to edit Master title style</a:t>
            </a:r>
            <a:endParaRPr lang="en-US" dirty="0"/>
          </a:p>
        </p:txBody>
      </p:sp>
      <p:sp>
        <p:nvSpPr>
          <p:cNvPr id="19" name="Date Placeholder 18"/>
          <p:cNvSpPr>
            <a:spLocks noGrp="1"/>
          </p:cNvSpPr>
          <p:nvPr>
            <p:ph type="dt" sz="half" idx="10"/>
          </p:nvPr>
        </p:nvSpPr>
        <p:spPr/>
        <p:txBody>
          <a:bodyPr/>
          <a:lstStyle/>
          <a:p>
            <a:fld id="{B43F7B76-E319-461A-90C3-9437536780B7}" type="datetime1">
              <a:rPr lang="en-US" smtClean="0"/>
              <a:pPr/>
              <a:t>3/18/2015</a:t>
            </a:fld>
            <a:endParaRPr lang="en-US" dirty="0"/>
          </a:p>
        </p:txBody>
      </p:sp>
      <p:sp>
        <p:nvSpPr>
          <p:cNvPr id="20" name="Slide Number Placeholder 19"/>
          <p:cNvSpPr>
            <a:spLocks noGrp="1"/>
          </p:cNvSpPr>
          <p:nvPr>
            <p:ph type="sldNum" sz="quarter" idx="11"/>
          </p:nvPr>
        </p:nvSpPr>
        <p:spPr/>
        <p:txBody>
          <a:bodyPr/>
          <a:lstStyle/>
          <a:p>
            <a:fld id="{173F9154-291C-425A-A36F-60764B2CA33B}" type="slidenum">
              <a:rPr lang="en-US" smtClean="0"/>
              <a:pPr/>
              <a:t>‹#›</a:t>
            </a:fld>
            <a:endParaRPr lang="en-US" dirty="0"/>
          </a:p>
        </p:txBody>
      </p:sp>
      <p:sp>
        <p:nvSpPr>
          <p:cNvPr id="21" name="Footer Placeholder 20"/>
          <p:cNvSpPr>
            <a:spLocks noGrp="1"/>
          </p:cNvSpPr>
          <p:nvPr>
            <p:ph type="ftr" sz="quarter" idx="12"/>
          </p:nvPr>
        </p:nvSpPr>
        <p:spPr/>
        <p:txBody>
          <a:bodyPr/>
          <a:lstStyle/>
          <a:p>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FEF1B8E3-FC31-4916-B257-4DE62F09E850}" type="datetime1">
              <a:rPr lang="en-US" smtClean="0"/>
              <a:pPr/>
              <a:t>3/18/2015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73F9154-291C-425A-A36F-60764B2CA33B}" type="slidenum">
              <a:rPr lang="en-US" smtClean="0"/>
              <a:pPr/>
              <a:t>‹#›</a:t>
            </a:fld>
            <a:endParaRPr lang="en-US" dirty="0"/>
          </a:p>
        </p:txBody>
      </p:sp>
      <p:sp>
        <p:nvSpPr>
          <p:cNvPr id="9" name="Content Placeholder 8"/>
          <p:cNvSpPr>
            <a:spLocks noGrp="1"/>
          </p:cNvSpPr>
          <p:nvPr>
            <p:ph sz="quarter" idx="13"/>
          </p:nvPr>
        </p:nvSpPr>
        <p:spPr>
          <a:xfrm>
            <a:off x="1216152" y="1325880"/>
            <a:ext cx="3730752" cy="4389120"/>
          </a:xfrm>
        </p:spPr>
        <p:txBody>
          <a:bodyPr/>
          <a:lstStyle>
            <a:lvl1pPr marL="342900" indent="-342900">
              <a:buFont typeface="Wingdings" pitchFamily="2" charset="2"/>
              <a:buChar char="§"/>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5102352" y="1325880"/>
            <a:ext cx="3730752" cy="4389120"/>
          </a:xfrm>
        </p:spPr>
        <p:txBody>
          <a:bodyPr/>
          <a:lstStyle>
            <a:lvl1pPr marL="342900" indent="-342900">
              <a:buFont typeface="Wingdings" pitchFamily="2" charset="2"/>
              <a:buChar char="§"/>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19200" y="1335024"/>
            <a:ext cx="3733800" cy="533400"/>
          </a:xfrm>
        </p:spPr>
        <p:txBody>
          <a:bodyPr anchor="t">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5105400" y="1335024"/>
            <a:ext cx="3735267" cy="533400"/>
          </a:xfrm>
        </p:spPr>
        <p:txBody>
          <a:bodyPr anchor="t">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D1B570E0-C808-4896-9EE5-AAAF7AA9B49E}" type="datetime1">
              <a:rPr lang="en-US" smtClean="0"/>
              <a:pPr/>
              <a:t>3/18/2015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73F9154-291C-425A-A36F-60764B2CA33B}" type="slidenum">
              <a:rPr lang="en-US" smtClean="0"/>
              <a:pPr/>
              <a:t>‹#›</a:t>
            </a:fld>
            <a:endParaRPr lang="en-US" dirty="0"/>
          </a:p>
        </p:txBody>
      </p:sp>
      <p:sp>
        <p:nvSpPr>
          <p:cNvPr id="11" name="Content Placeholder 10"/>
          <p:cNvSpPr>
            <a:spLocks noGrp="1"/>
          </p:cNvSpPr>
          <p:nvPr>
            <p:ph sz="quarter" idx="13"/>
          </p:nvPr>
        </p:nvSpPr>
        <p:spPr>
          <a:xfrm>
            <a:off x="1216152" y="1874520"/>
            <a:ext cx="3730752" cy="3840480"/>
          </a:xfrm>
        </p:spPr>
        <p:txBody>
          <a:bodyPr/>
          <a:lstStyle>
            <a:lvl1pPr marL="342900" indent="-342900">
              <a:buFont typeface="Wingdings" pitchFamily="2" charset="2"/>
              <a:buChar char="§"/>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5102352" y="1874519"/>
            <a:ext cx="3730752" cy="3840480"/>
          </a:xfrm>
        </p:spPr>
        <p:txBody>
          <a:bodyPr/>
          <a:lstStyle>
            <a:lvl1pPr marL="342900" indent="-342900">
              <a:buFont typeface="Wingdings" pitchFamily="2" charset="2"/>
              <a:buChar char="§"/>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2EFD6E2-DBEB-47D1-9119-B53BFC3A2B1B}" type="datetime1">
              <a:rPr lang="en-US" smtClean="0"/>
              <a:pPr/>
              <a:t>3/18/2015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73F9154-291C-425A-A36F-60764B2CA33B}"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27978BE-3C7B-4BD9-8938-2E01144DF9E3}" type="datetime1">
              <a:rPr lang="en-US" smtClean="0"/>
              <a:pPr/>
              <a:t>3/18/2015</a:t>
            </a:fld>
            <a:endParaRPr lang="en-US" dirty="0"/>
          </a:p>
        </p:txBody>
      </p:sp>
      <p:sp>
        <p:nvSpPr>
          <p:cNvPr id="6" name="Slide Number Placeholder 5"/>
          <p:cNvSpPr>
            <a:spLocks noGrp="1"/>
          </p:cNvSpPr>
          <p:nvPr>
            <p:ph type="sldNum" sz="quarter" idx="11"/>
          </p:nvPr>
        </p:nvSpPr>
        <p:spPr/>
        <p:txBody>
          <a:bodyPr/>
          <a:lstStyle/>
          <a:p>
            <a:fld id="{173F9154-291C-425A-A36F-60764B2CA33B}" type="slidenum">
              <a:rPr lang="en-US" smtClean="0"/>
              <a:pPr/>
              <a:t>‹#›</a:t>
            </a:fld>
            <a:endParaRPr lang="en-US" dirty="0"/>
          </a:p>
        </p:txBody>
      </p:sp>
      <p:sp>
        <p:nvSpPr>
          <p:cNvPr id="7" name="Footer Placeholder 6"/>
          <p:cNvSpPr>
            <a:spLocks noGrp="1"/>
          </p:cNvSpPr>
          <p:nvPr>
            <p:ph type="ftr" sz="quarter" idx="12"/>
          </p:nvPr>
        </p:nvSpPr>
        <p:spPr/>
        <p:txBody>
          <a:bodyPr/>
          <a:lstStyle/>
          <a:p>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715000" y="395287"/>
            <a:ext cx="3008313" cy="1162050"/>
          </a:xfrm>
        </p:spPr>
        <p:txBody>
          <a:bodyPr anchor="b"/>
          <a:lstStyle>
            <a:lvl1pPr algn="l">
              <a:defRPr sz="2000" b="1">
                <a:ln>
                  <a:noFill/>
                </a:ln>
                <a:solidFill>
                  <a:srgbClr val="FF7605"/>
                </a:solidFill>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5715000" y="1557337"/>
            <a:ext cx="3008313" cy="4386263"/>
          </a:xfrm>
        </p:spPr>
        <p:txBody>
          <a:bodyPr/>
          <a:lstStyle>
            <a:lvl1pPr marL="0" indent="0">
              <a:buNone/>
              <a:defRPr sz="1400">
                <a:solidFill>
                  <a:schemeClr val="tx1">
                    <a:lumMod val="50000"/>
                    <a:lumOff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Content Placeholder 13"/>
          <p:cNvSpPr>
            <a:spLocks noGrp="1"/>
          </p:cNvSpPr>
          <p:nvPr>
            <p:ph sz="quarter" idx="13"/>
          </p:nvPr>
        </p:nvSpPr>
        <p:spPr>
          <a:xfrm>
            <a:off x="914400" y="381000"/>
            <a:ext cx="4800600" cy="5943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8"/>
          <p:cNvSpPr>
            <a:spLocks noGrp="1"/>
          </p:cNvSpPr>
          <p:nvPr>
            <p:ph type="dt" sz="half" idx="14"/>
          </p:nvPr>
        </p:nvSpPr>
        <p:spPr/>
        <p:txBody>
          <a:bodyPr/>
          <a:lstStyle/>
          <a:p>
            <a:fld id="{1EF2FB03-6924-433D-879B-A5558310800E}" type="datetime1">
              <a:rPr lang="en-US" smtClean="0"/>
              <a:pPr/>
              <a:t>3/18/2015</a:t>
            </a:fld>
            <a:endParaRPr lang="en-US" dirty="0"/>
          </a:p>
        </p:txBody>
      </p:sp>
      <p:sp>
        <p:nvSpPr>
          <p:cNvPr id="10" name="Slide Number Placeholder 9"/>
          <p:cNvSpPr>
            <a:spLocks noGrp="1"/>
          </p:cNvSpPr>
          <p:nvPr>
            <p:ph type="sldNum" sz="quarter" idx="15"/>
          </p:nvPr>
        </p:nvSpPr>
        <p:spPr/>
        <p:txBody>
          <a:bodyPr/>
          <a:lstStyle/>
          <a:p>
            <a:fld id="{173F9154-291C-425A-A36F-60764B2CA33B}" type="slidenum">
              <a:rPr lang="en-US" smtClean="0"/>
              <a:pPr/>
              <a:t>‹#›</a:t>
            </a:fld>
            <a:endParaRPr lang="en-US" dirty="0"/>
          </a:p>
        </p:txBody>
      </p:sp>
      <p:sp>
        <p:nvSpPr>
          <p:cNvPr id="13" name="Footer Placeholder 12"/>
          <p:cNvSpPr>
            <a:spLocks noGrp="1"/>
          </p:cNvSpPr>
          <p:nvPr>
            <p:ph type="ftr" sz="quarter" idx="16"/>
          </p:nvPr>
        </p:nvSpPr>
        <p:spPr/>
        <p:txBody>
          <a:bodyPr/>
          <a:lstStyle/>
          <a:p>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4624754"/>
            <a:ext cx="5486400" cy="404446"/>
          </a:xfrm>
        </p:spPr>
        <p:txBody>
          <a:bodyPr bIns="0" anchor="b"/>
          <a:lstStyle>
            <a:lvl1pPr algn="l">
              <a:defRPr sz="2000" b="1">
                <a:ln w="12700">
                  <a:noFill/>
                </a:ln>
                <a:solidFill>
                  <a:schemeClr val="tx1"/>
                </a:solidFill>
                <a:effectLst/>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323975" y="381000"/>
            <a:ext cx="5867400" cy="408146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219200" y="5029200"/>
            <a:ext cx="4038600" cy="1371600"/>
          </a:xfrm>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6C8679-30F9-4E6F-A34A-AE2FB04665E7}" type="datetime1">
              <a:rPr lang="en-US" smtClean="0"/>
              <a:pPr/>
              <a:t>3/18/2015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73F9154-291C-425A-A36F-60764B2CA33B}"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Rectangle 12"/>
          <p:cNvSpPr/>
          <p:nvPr/>
        </p:nvSpPr>
        <p:spPr>
          <a:xfrm>
            <a:off x="0" y="0"/>
            <a:ext cx="838200" cy="6858000"/>
          </a:xfrm>
          <a:prstGeom prst="rect">
            <a:avLst/>
          </a:prstGeom>
          <a:solidFill>
            <a:srgbClr val="002060"/>
          </a:solidFill>
          <a:ln>
            <a:solidFill>
              <a:srgbClr val="002060"/>
            </a:solid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effectLst>
                <a:innerShdw blurRad="63500" dist="50800" dir="18900000">
                  <a:prstClr val="black">
                    <a:alpha val="50000"/>
                  </a:prstClr>
                </a:innerShdw>
              </a:effectLst>
            </a:endParaRPr>
          </a:p>
        </p:txBody>
      </p:sp>
      <p:sp>
        <p:nvSpPr>
          <p:cNvPr id="2" name="Title Placeholder 1"/>
          <p:cNvSpPr>
            <a:spLocks noGrp="1"/>
          </p:cNvSpPr>
          <p:nvPr>
            <p:ph type="title"/>
          </p:nvPr>
        </p:nvSpPr>
        <p:spPr>
          <a:xfrm>
            <a:off x="1219200" y="0"/>
            <a:ext cx="7239000" cy="1143000"/>
          </a:xfrm>
          <a:prstGeom prst="rect">
            <a:avLst/>
          </a:prstGeom>
        </p:spPr>
        <p:txBody>
          <a:bodyPr vert="horz" lIns="91440" tIns="45720" rIns="91440" bIns="45720" rtlCol="0" anchor="b">
            <a:normAutofit/>
          </a:bodyPr>
          <a:lstStyle/>
          <a:p>
            <a:endParaRPr lang="en-US" dirty="0"/>
          </a:p>
        </p:txBody>
      </p:sp>
      <p:sp>
        <p:nvSpPr>
          <p:cNvPr id="3" name="Text Placeholder 2"/>
          <p:cNvSpPr>
            <a:spLocks noGrp="1"/>
          </p:cNvSpPr>
          <p:nvPr>
            <p:ph type="body" idx="1"/>
          </p:nvPr>
        </p:nvSpPr>
        <p:spPr>
          <a:xfrm>
            <a:off x="1219200" y="1447800"/>
            <a:ext cx="7467600" cy="44196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3"/>
          </p:nvPr>
        </p:nvSpPr>
        <p:spPr>
          <a:xfrm>
            <a:off x="5486400" y="6553200"/>
            <a:ext cx="2936080" cy="228600"/>
          </a:xfrm>
          <a:prstGeom prst="rect">
            <a:avLst/>
          </a:prstGeom>
        </p:spPr>
        <p:txBody>
          <a:bodyPr vert="horz" lIns="91440" tIns="45720" rIns="91440" bIns="45720" rtlCol="0" anchor="ctr"/>
          <a:lstStyle>
            <a:lvl1pPr algn="l">
              <a:defRPr sz="1200">
                <a:solidFill>
                  <a:schemeClr val="tx1"/>
                </a:solidFill>
              </a:defRPr>
            </a:lvl1pPr>
          </a:lstStyle>
          <a:p>
            <a:endParaRPr lang="en-US" dirty="0"/>
          </a:p>
        </p:txBody>
      </p:sp>
      <p:sp>
        <p:nvSpPr>
          <p:cNvPr id="6" name="Slide Number Placeholder 5"/>
          <p:cNvSpPr>
            <a:spLocks noGrp="1"/>
          </p:cNvSpPr>
          <p:nvPr>
            <p:ph type="sldNum" sz="quarter" idx="4"/>
          </p:nvPr>
        </p:nvSpPr>
        <p:spPr>
          <a:xfrm>
            <a:off x="8686800" y="6477000"/>
            <a:ext cx="381000" cy="365125"/>
          </a:xfrm>
          <a:prstGeom prst="rect">
            <a:avLst/>
          </a:prstGeom>
        </p:spPr>
        <p:txBody>
          <a:bodyPr vert="horz" lIns="91440" tIns="45720" rIns="91440" bIns="45720" rtlCol="0" anchor="ctr"/>
          <a:lstStyle>
            <a:lvl1pPr algn="l">
              <a:defRPr sz="1200" b="0">
                <a:solidFill>
                  <a:schemeClr val="tx1"/>
                </a:solidFill>
              </a:defRPr>
            </a:lvl1pPr>
          </a:lstStyle>
          <a:p>
            <a:fld id="{173F9154-291C-425A-A36F-60764B2CA33B}" type="slidenum">
              <a:rPr lang="en-US" smtClean="0"/>
              <a:pPr/>
              <a:t>‹#›</a:t>
            </a:fld>
            <a:endParaRPr lang="en-US" dirty="0"/>
          </a:p>
        </p:txBody>
      </p:sp>
      <p:sp>
        <p:nvSpPr>
          <p:cNvPr id="4" name="Date Placeholder 3"/>
          <p:cNvSpPr>
            <a:spLocks noGrp="1"/>
          </p:cNvSpPr>
          <p:nvPr>
            <p:ph type="dt" sz="half" idx="2"/>
          </p:nvPr>
        </p:nvSpPr>
        <p:spPr>
          <a:xfrm>
            <a:off x="2133600" y="6553200"/>
            <a:ext cx="2625969" cy="228600"/>
          </a:xfrm>
          <a:prstGeom prst="rect">
            <a:avLst/>
          </a:prstGeom>
        </p:spPr>
        <p:txBody>
          <a:bodyPr vert="horz" lIns="91440" tIns="45720" rIns="91440" bIns="45720" rtlCol="0" anchor="ctr"/>
          <a:lstStyle>
            <a:lvl1pPr algn="l">
              <a:defRPr sz="1200">
                <a:solidFill>
                  <a:schemeClr val="tx1"/>
                </a:solidFill>
              </a:defRPr>
            </a:lvl1pPr>
          </a:lstStyle>
          <a:p>
            <a:fld id="{EFD96931-0824-42D1-AC1E-C2EC17DEC1EA}" type="datetime1">
              <a:rPr lang="en-US" smtClean="0"/>
              <a:pPr/>
              <a:t>3/18/2015</a:t>
            </a:fld>
            <a:endParaRPr lang="en-US" dirty="0"/>
          </a:p>
        </p:txBody>
      </p:sp>
      <p:pic>
        <p:nvPicPr>
          <p:cNvPr id="7" name="Picture 6"/>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95250" y="104775"/>
            <a:ext cx="637208" cy="657225"/>
          </a:xfrm>
          <a:prstGeom prst="rect">
            <a:avLst/>
          </a:prstGeom>
        </p:spPr>
      </p:pic>
      <p:pic>
        <p:nvPicPr>
          <p:cNvPr id="8" name="Picture 7"/>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28575" y="815271"/>
            <a:ext cx="742949" cy="251529"/>
          </a:xfrm>
          <a:prstGeom prst="rect">
            <a:avLst/>
          </a:prstGeom>
        </p:spPr>
      </p:pic>
      <p:sp>
        <p:nvSpPr>
          <p:cNvPr id="9" name="TextBox 8"/>
          <p:cNvSpPr txBox="1"/>
          <p:nvPr/>
        </p:nvSpPr>
        <p:spPr>
          <a:xfrm rot="20532342">
            <a:off x="717" y="5228776"/>
            <a:ext cx="837483" cy="1200329"/>
          </a:xfrm>
          <a:prstGeom prst="rect">
            <a:avLst/>
          </a:prstGeom>
          <a:noFill/>
        </p:spPr>
        <p:txBody>
          <a:bodyPr wrap="square" rtlCol="0">
            <a:spAutoFit/>
          </a:bodyPr>
          <a:lstStyle/>
          <a:p>
            <a:pPr algn="ctr"/>
            <a:r>
              <a:rPr lang="en-US" b="1" i="0" dirty="0" smtClean="0">
                <a:solidFill>
                  <a:schemeClr val="bg1"/>
                </a:solidFill>
                <a:latin typeface="Informal Roman" pitchFamily="66" charset="0"/>
                <a:cs typeface="Times New Roman" pitchFamily="18" charset="0"/>
              </a:rPr>
              <a:t>Robust</a:t>
            </a:r>
          </a:p>
          <a:p>
            <a:pPr algn="ctr"/>
            <a:r>
              <a:rPr lang="en-US" b="1" i="0" dirty="0" smtClean="0">
                <a:solidFill>
                  <a:schemeClr val="bg1"/>
                </a:solidFill>
                <a:latin typeface="Informal Roman" pitchFamily="66" charset="0"/>
                <a:cs typeface="Times New Roman" pitchFamily="18" charset="0"/>
              </a:rPr>
              <a:t>Low</a:t>
            </a:r>
          </a:p>
          <a:p>
            <a:pPr algn="ctr"/>
            <a:r>
              <a:rPr lang="en-US" b="1" i="0" dirty="0" smtClean="0">
                <a:solidFill>
                  <a:schemeClr val="bg1"/>
                </a:solidFill>
                <a:latin typeface="Informal Roman" pitchFamily="66" charset="0"/>
                <a:cs typeface="Times New Roman" pitchFamily="18" charset="0"/>
              </a:rPr>
              <a:t>Power</a:t>
            </a:r>
          </a:p>
          <a:p>
            <a:pPr algn="ctr"/>
            <a:r>
              <a:rPr lang="en-US" b="1" i="0" dirty="0" smtClean="0">
                <a:solidFill>
                  <a:schemeClr val="bg1"/>
                </a:solidFill>
                <a:latin typeface="Informal Roman" pitchFamily="66" charset="0"/>
                <a:cs typeface="Times New Roman" pitchFamily="18" charset="0"/>
              </a:rPr>
              <a:t>VLSI</a:t>
            </a:r>
            <a:endParaRPr lang="en-US" b="1" i="0" dirty="0">
              <a:solidFill>
                <a:schemeClr val="bg1"/>
              </a:solidFill>
              <a:latin typeface="Informal Roman" pitchFamily="66" charset="0"/>
              <a:cs typeface="Times New Roman" pitchFamily="18" charset="0"/>
            </a:endParaRPr>
          </a:p>
        </p:txBody>
      </p:sp>
      <p:grpSp>
        <p:nvGrpSpPr>
          <p:cNvPr id="67" name="Group 66"/>
          <p:cNvGrpSpPr/>
          <p:nvPr userDrawn="1"/>
        </p:nvGrpSpPr>
        <p:grpSpPr>
          <a:xfrm>
            <a:off x="0" y="-1"/>
            <a:ext cx="846896" cy="6858001"/>
            <a:chOff x="457200" y="-1"/>
            <a:chExt cx="846896" cy="6858001"/>
          </a:xfrm>
        </p:grpSpPr>
        <p:sp>
          <p:nvSpPr>
            <p:cNvPr id="18" name="Rectangle 17"/>
            <p:cNvSpPr/>
            <p:nvPr userDrawn="1"/>
          </p:nvSpPr>
          <p:spPr>
            <a:xfrm>
              <a:off x="457200" y="0"/>
              <a:ext cx="838200" cy="6858000"/>
            </a:xfrm>
            <a:prstGeom prst="rect">
              <a:avLst/>
            </a:prstGeom>
            <a:solidFill>
              <a:srgbClr val="002060"/>
            </a:solidFill>
            <a:ln w="19050">
              <a:solidFill>
                <a:srgbClr val="002060"/>
              </a:solid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effectLst>
                  <a:innerShdw blurRad="63500" dist="50800" dir="18900000">
                    <a:prstClr val="black">
                      <a:alpha val="50000"/>
                    </a:prstClr>
                  </a:innerShdw>
                </a:effectLst>
              </a:endParaRPr>
            </a:p>
          </p:txBody>
        </p:sp>
        <p:cxnSp>
          <p:nvCxnSpPr>
            <p:cNvPr id="35" name="Straight Connector 34"/>
            <p:cNvCxnSpPr>
              <a:endCxn id="18" idx="2"/>
            </p:cNvCxnSpPr>
            <p:nvPr userDrawn="1"/>
          </p:nvCxnSpPr>
          <p:spPr>
            <a:xfrm flipH="1">
              <a:off x="876300" y="1143000"/>
              <a:ext cx="592" cy="57150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66" name="Group 65"/>
            <p:cNvGrpSpPr/>
            <p:nvPr userDrawn="1"/>
          </p:nvGrpSpPr>
          <p:grpSpPr>
            <a:xfrm>
              <a:off x="463337" y="-1"/>
              <a:ext cx="840759" cy="1135620"/>
              <a:chOff x="463337" y="-1"/>
              <a:chExt cx="840759" cy="1135620"/>
            </a:xfrm>
          </p:grpSpPr>
          <p:cxnSp>
            <p:nvCxnSpPr>
              <p:cNvPr id="19" name="Straight Connector 18"/>
              <p:cNvCxnSpPr/>
              <p:nvPr userDrawn="1"/>
            </p:nvCxnSpPr>
            <p:spPr>
              <a:xfrm rot="5400000">
                <a:off x="909676" y="516850"/>
                <a:ext cx="218834"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a:xfrm rot="5400000">
                <a:off x="914545" y="1031064"/>
                <a:ext cx="209094"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rot="5400000" flipV="1">
                <a:off x="1055844" y="588167"/>
                <a:ext cx="0" cy="762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rot="5400000">
                <a:off x="942027" y="778183"/>
                <a:ext cx="303833"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a:xfrm rot="5400000" flipV="1">
                <a:off x="1055844" y="886644"/>
                <a:ext cx="0" cy="762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rot="5400000">
                <a:off x="1019576" y="778183"/>
                <a:ext cx="303833"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a:xfrm rot="5400000">
                <a:off x="610045" y="514349"/>
                <a:ext cx="22170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rot="5400000">
                <a:off x="613915" y="1028630"/>
                <a:ext cx="21396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a:xfrm rot="5400000" flipV="1">
                <a:off x="682796" y="585207"/>
                <a:ext cx="0" cy="762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a:xfrm rot="5400000">
                <a:off x="492779" y="772827"/>
                <a:ext cx="303833"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rot="5400000" flipV="1">
                <a:off x="682796" y="883550"/>
                <a:ext cx="0" cy="762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rot="5400000">
                <a:off x="416579" y="769733"/>
                <a:ext cx="303833"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rot="10800000" flipV="1">
                <a:off x="720903" y="1135423"/>
                <a:ext cx="301841" cy="196"/>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3" name="Oval 32"/>
              <p:cNvSpPr/>
              <p:nvPr userDrawn="1"/>
            </p:nvSpPr>
            <p:spPr>
              <a:xfrm rot="5400000">
                <a:off x="1171444" y="740569"/>
                <a:ext cx="82637" cy="75229"/>
              </a:xfrm>
              <a:prstGeom prst="ellipse">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4" name="Straight Connector 33"/>
              <p:cNvCxnSpPr>
                <a:stCxn id="18" idx="0"/>
              </p:cNvCxnSpPr>
              <p:nvPr userDrawn="1"/>
            </p:nvCxnSpPr>
            <p:spPr>
              <a:xfrm rot="16200000" flipH="1" flipV="1">
                <a:off x="670000" y="205396"/>
                <a:ext cx="411697" cy="903"/>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rot="10800000" flipV="1">
                <a:off x="717291" y="412419"/>
                <a:ext cx="301841" cy="196"/>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a:xfrm rot="10800000">
                <a:off x="1239656" y="782456"/>
                <a:ext cx="64440" cy="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userDrawn="1"/>
            </p:nvCxnSpPr>
            <p:spPr>
              <a:xfrm rot="10800000">
                <a:off x="463337" y="767114"/>
                <a:ext cx="9512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iming>
    <p:tnLst>
      <p:par>
        <p:cTn id="1" dur="indefinite" restart="never" nodeType="tmRoot"/>
      </p:par>
    </p:tnLst>
  </p:timing>
  <p:hf hdr="0" ftr="0" dt="0"/>
  <p:txStyles>
    <p:titleStyle>
      <a:lvl1pPr algn="l" defTabSz="914400" rtl="0" eaLnBrk="1" latinLnBrk="0" hangingPunct="1">
        <a:spcBef>
          <a:spcPct val="0"/>
        </a:spcBef>
        <a:buNone/>
        <a:defRPr sz="4400" b="1" kern="1200" baseline="0">
          <a:ln w="12700">
            <a:noFill/>
          </a:ln>
          <a:solidFill>
            <a:srgbClr val="002060"/>
          </a:solidFill>
          <a:effectLst/>
          <a:latin typeface="+mj-lt"/>
          <a:ea typeface="+mj-ea"/>
          <a:cs typeface="+mj-cs"/>
        </a:defRPr>
      </a:lvl1pPr>
    </p:titleStyle>
    <p:bodyStyle>
      <a:lvl1pPr marL="342900" indent="-342900" algn="l" defTabSz="914400" rtl="0" eaLnBrk="1" latinLnBrk="0" hangingPunct="1">
        <a:spcBef>
          <a:spcPct val="20000"/>
        </a:spcBef>
        <a:buFont typeface="Wingdings" pitchFamily="2" charset="2"/>
        <a:buChar char="§"/>
        <a:defRPr sz="2800" kern="1200">
          <a:solidFill>
            <a:srgbClr val="002060"/>
          </a:solidFill>
          <a:latin typeface="+mn-lt"/>
          <a:ea typeface="+mn-ea"/>
          <a:cs typeface="+mn-cs"/>
        </a:defRPr>
      </a:lvl1pPr>
      <a:lvl2pPr marL="742950" indent="-285750" algn="l" defTabSz="914400" rtl="0" eaLnBrk="1" latinLnBrk="0" hangingPunct="1">
        <a:spcBef>
          <a:spcPct val="20000"/>
        </a:spcBef>
        <a:buFont typeface="Wingdings" pitchFamily="2" charset="2"/>
        <a:buChar char="§"/>
        <a:defRPr sz="1800" kern="1200">
          <a:solidFill>
            <a:schemeClr val="bg2">
              <a:lumMod val="10000"/>
            </a:schemeClr>
          </a:solidFill>
          <a:latin typeface="+mn-lt"/>
          <a:ea typeface="+mn-ea"/>
          <a:cs typeface="+mn-cs"/>
        </a:defRPr>
      </a:lvl2pPr>
      <a:lvl3pPr marL="1143000" indent="-228600" algn="l" defTabSz="914400" rtl="0" eaLnBrk="1" latinLnBrk="0" hangingPunct="1">
        <a:spcBef>
          <a:spcPct val="20000"/>
        </a:spcBef>
        <a:buFont typeface="Wingdings" pitchFamily="2" charset="2"/>
        <a:buChar char="§"/>
        <a:defRPr sz="1800" kern="1200">
          <a:solidFill>
            <a:schemeClr val="bg2">
              <a:lumMod val="10000"/>
            </a:schemeClr>
          </a:solidFill>
          <a:latin typeface="+mn-lt"/>
          <a:ea typeface="+mn-ea"/>
          <a:cs typeface="+mn-cs"/>
        </a:defRPr>
      </a:lvl3pPr>
      <a:lvl4pPr marL="1600200" indent="-228600" algn="l" defTabSz="914400" rtl="0" eaLnBrk="1" latinLnBrk="0" hangingPunct="1">
        <a:spcBef>
          <a:spcPct val="20000"/>
        </a:spcBef>
        <a:buFont typeface="Wingdings" pitchFamily="2" charset="2"/>
        <a:buChar char="§"/>
        <a:defRPr sz="1800" kern="1200">
          <a:solidFill>
            <a:schemeClr val="bg2">
              <a:lumMod val="10000"/>
            </a:schemeClr>
          </a:solidFill>
          <a:latin typeface="+mn-lt"/>
          <a:ea typeface="+mn-ea"/>
          <a:cs typeface="+mn-cs"/>
        </a:defRPr>
      </a:lvl4pPr>
      <a:lvl5pPr marL="2057400" indent="-228600" algn="l" defTabSz="914400" rtl="0" eaLnBrk="1" latinLnBrk="0" hangingPunct="1">
        <a:spcBef>
          <a:spcPct val="20000"/>
        </a:spcBef>
        <a:buFont typeface="Wingdings" pitchFamily="2" charset="2"/>
        <a:buChar char="§"/>
        <a:defRPr sz="1800" kern="1200">
          <a:solidFill>
            <a:schemeClr val="bg2">
              <a:lumMod val="10000"/>
            </a:schemeClr>
          </a:solidFill>
          <a:latin typeface="+mn-lt"/>
          <a:ea typeface="+mn-ea"/>
          <a:cs typeface="+mn-cs"/>
        </a:defRPr>
      </a:lvl5pPr>
      <a:lvl6pPr marL="2514600" indent="-228600" algn="l" defTabSz="914400" rtl="0" eaLnBrk="1" latinLnBrk="0" hangingPunct="1">
        <a:spcBef>
          <a:spcPct val="20000"/>
        </a:spcBef>
        <a:buClr>
          <a:schemeClr val="tx1"/>
        </a:buClr>
        <a:buFont typeface="Calibri" pitchFamily="34" charset="0"/>
        <a:buChar char="&gt;"/>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Calibri"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956634" y="1620982"/>
            <a:ext cx="3900948" cy="881495"/>
          </a:xfrm>
        </p:spPr>
        <p:txBody>
          <a:bodyPr>
            <a:normAutofit/>
          </a:bodyPr>
          <a:lstStyle/>
          <a:p>
            <a:pPr algn="ctr"/>
            <a:r>
              <a:rPr lang="en-US" sz="3600" b="1" dirty="0" smtClean="0">
                <a:latin typeface="Arial" pitchFamily="34" charset="0"/>
                <a:cs typeface="Arial" pitchFamily="34" charset="0"/>
              </a:rPr>
              <a:t>Delay Test</a:t>
            </a:r>
            <a:endParaRPr lang="en-US" sz="3600" b="1" dirty="0">
              <a:latin typeface="Arial" pitchFamily="34" charset="0"/>
              <a:cs typeface="Arial" pitchFamily="34" charset="0"/>
            </a:endParaRPr>
          </a:p>
        </p:txBody>
      </p:sp>
      <p:sp>
        <p:nvSpPr>
          <p:cNvPr id="3" name="Subtitle 2"/>
          <p:cNvSpPr>
            <a:spLocks noGrp="1"/>
          </p:cNvSpPr>
          <p:nvPr>
            <p:ph type="subTitle" idx="1"/>
          </p:nvPr>
        </p:nvSpPr>
        <p:spPr>
          <a:xfrm>
            <a:off x="2634097" y="3557155"/>
            <a:ext cx="4733058" cy="1513608"/>
          </a:xfrm>
        </p:spPr>
        <p:txBody>
          <a:bodyPr/>
          <a:lstStyle/>
          <a:p>
            <a:pPr algn="ctr"/>
            <a:r>
              <a:rPr lang="en-US" b="1" dirty="0" smtClean="0">
                <a:latin typeface="Arial" pitchFamily="34" charset="0"/>
                <a:cs typeface="Arial" pitchFamily="34" charset="0"/>
              </a:rPr>
              <a:t>ECE </a:t>
            </a:r>
            <a:r>
              <a:rPr lang="en-US" b="1" dirty="0">
                <a:latin typeface="Arial" pitchFamily="34" charset="0"/>
                <a:cs typeface="Arial" pitchFamily="34" charset="0"/>
              </a:rPr>
              <a:t>7502 Class Discussion </a:t>
            </a:r>
            <a:endParaRPr lang="en-US" b="1" dirty="0" smtClean="0">
              <a:latin typeface="Arial" pitchFamily="34" charset="0"/>
              <a:cs typeface="Arial" pitchFamily="34" charset="0"/>
            </a:endParaRPr>
          </a:p>
          <a:p>
            <a:pPr algn="ctr"/>
            <a:r>
              <a:rPr lang="en-US" b="1" dirty="0" smtClean="0">
                <a:latin typeface="Arial" pitchFamily="34" charset="0"/>
                <a:cs typeface="Arial" pitchFamily="34" charset="0"/>
              </a:rPr>
              <a:t>He Qi</a:t>
            </a:r>
            <a:endParaRPr lang="en-US" b="1" dirty="0" smtClean="0">
              <a:latin typeface="Arial" pitchFamily="34" charset="0"/>
              <a:cs typeface="Arial" pitchFamily="34" charset="0"/>
            </a:endParaRPr>
          </a:p>
          <a:p>
            <a:pPr algn="ctr"/>
            <a:r>
              <a:rPr lang="en-US" b="1" dirty="0" smtClean="0">
                <a:latin typeface="Arial" pitchFamily="34" charset="0"/>
                <a:cs typeface="Arial" pitchFamily="34" charset="0"/>
              </a:rPr>
              <a:t>March 19, </a:t>
            </a:r>
            <a:r>
              <a:rPr lang="en-US" b="1" dirty="0" smtClean="0">
                <a:latin typeface="Arial" pitchFamily="34" charset="0"/>
                <a:cs typeface="Arial" pitchFamily="34" charset="0"/>
              </a:rPr>
              <a:t>2015</a:t>
            </a:r>
            <a:endParaRPr lang="en-US" b="1" dirty="0">
              <a:latin typeface="Arial" pitchFamily="34" charset="0"/>
              <a:cs typeface="Arial" pitchFamily="34" charset="0"/>
            </a:endParaRPr>
          </a:p>
        </p:txBody>
      </p:sp>
    </p:spTree>
    <p:extLst>
      <p:ext uri="{BB962C8B-B14F-4D97-AF65-F5344CB8AC3E}">
        <p14:creationId xmlns:p14="http://schemas.microsoft.com/office/powerpoint/2010/main" val="40933758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433820"/>
            <a:ext cx="7848600" cy="623455"/>
          </a:xfrm>
        </p:spPr>
        <p:txBody>
          <a:bodyPr>
            <a:normAutofit fontScale="90000"/>
          </a:bodyPr>
          <a:lstStyle/>
          <a:p>
            <a:r>
              <a:rPr lang="en-US" dirty="0" smtClean="0"/>
              <a:t>Proposed ATPG Methodology</a:t>
            </a:r>
            <a:endParaRPr lang="en-US" dirty="0"/>
          </a:p>
        </p:txBody>
      </p:sp>
      <p:sp>
        <p:nvSpPr>
          <p:cNvPr id="3" name="Content Placeholder 2"/>
          <p:cNvSpPr>
            <a:spLocks noGrp="1"/>
          </p:cNvSpPr>
          <p:nvPr>
            <p:ph idx="1"/>
          </p:nvPr>
        </p:nvSpPr>
        <p:spPr>
          <a:xfrm>
            <a:off x="1219199" y="1140706"/>
            <a:ext cx="7924802" cy="5336294"/>
          </a:xfrm>
        </p:spPr>
        <p:txBody>
          <a:bodyPr>
            <a:noAutofit/>
          </a:bodyPr>
          <a:lstStyle/>
          <a:p>
            <a:pPr marL="0" indent="0">
              <a:buNone/>
            </a:pPr>
            <a:r>
              <a:rPr lang="en-US" sz="2400" dirty="0" smtClean="0"/>
              <a:t>Care only about “LP endpoints” cannot guarantee more coverage on long paths, since these endpoints also has short paths connect to them and ATPG tool tend to pick these short paths to test.</a:t>
            </a:r>
            <a:endParaRPr lang="en-US" sz="2400" dirty="0"/>
          </a:p>
          <a:p>
            <a:r>
              <a:rPr lang="en-US" sz="2400" dirty="0" smtClean="0"/>
              <a:t>Timing unaware ATPG tools can be set to use multiple path to detect one transition delay fault site (multiple-detect), increasing the chance of involving long paths. </a:t>
            </a:r>
          </a:p>
          <a:p>
            <a:pPr marL="0" indent="0">
              <a:buNone/>
            </a:pPr>
            <a:endParaRPr lang="en-US" sz="2400" dirty="0" smtClean="0"/>
          </a:p>
          <a:p>
            <a:pPr marL="0" indent="0">
              <a:buNone/>
            </a:pPr>
            <a:endParaRPr lang="en-US" sz="2400" dirty="0" smtClean="0"/>
          </a:p>
          <a:p>
            <a:pPr marL="0" indent="0">
              <a:buNone/>
            </a:pPr>
            <a:endParaRPr lang="en-US" sz="2400" dirty="0" smtClean="0"/>
          </a:p>
          <a:p>
            <a:endParaRPr lang="en-US" sz="2400" dirty="0"/>
          </a:p>
          <a:p>
            <a:endParaRPr lang="en-US" sz="2400" dirty="0" smtClean="0"/>
          </a:p>
          <a:p>
            <a:endParaRPr lang="en-US" sz="2400" dirty="0"/>
          </a:p>
          <a:p>
            <a:endParaRPr lang="en-US" sz="2400" dirty="0" smtClean="0"/>
          </a:p>
          <a:p>
            <a:endParaRPr lang="en-US" sz="2400"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10</a:t>
            </a:fld>
            <a:endParaRPr lang="en-US" dirty="0"/>
          </a:p>
        </p:txBody>
      </p:sp>
      <p:sp>
        <p:nvSpPr>
          <p:cNvPr id="5" name="TextBox 4"/>
          <p:cNvSpPr txBox="1"/>
          <p:nvPr/>
        </p:nvSpPr>
        <p:spPr>
          <a:xfrm>
            <a:off x="1790699" y="6055138"/>
            <a:ext cx="6324600" cy="276999"/>
          </a:xfrm>
          <a:prstGeom prst="rect">
            <a:avLst/>
          </a:prstGeom>
          <a:noFill/>
        </p:spPr>
        <p:txBody>
          <a:bodyPr wrap="square" rtlCol="0">
            <a:spAutoFit/>
          </a:bodyPr>
          <a:lstStyle/>
          <a:p>
            <a:r>
              <a:rPr lang="en-US" altLang="zh-CN" sz="1200" dirty="0">
                <a:solidFill>
                  <a:srgbClr val="000000"/>
                </a:solidFill>
              </a:rPr>
              <a:t>http://www.edn.com/design/test-and-measurement/4381761/Small-delay-defect-testing-4381761</a:t>
            </a:r>
            <a:endParaRPr lang="en-US" sz="1200" dirty="0">
              <a:solidFill>
                <a:srgbClr val="000000"/>
              </a:solidFill>
            </a:endParaRPr>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b="52857"/>
          <a:stretch/>
        </p:blipFill>
        <p:spPr>
          <a:xfrm>
            <a:off x="2630458" y="3973966"/>
            <a:ext cx="4645082" cy="1936309"/>
          </a:xfrm>
          <a:prstGeom prst="rect">
            <a:avLst/>
          </a:prstGeom>
        </p:spPr>
      </p:pic>
    </p:spTree>
    <p:extLst>
      <p:ext uri="{BB962C8B-B14F-4D97-AF65-F5344CB8AC3E}">
        <p14:creationId xmlns:p14="http://schemas.microsoft.com/office/powerpoint/2010/main" val="13156548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433820"/>
            <a:ext cx="7848600" cy="623455"/>
          </a:xfrm>
        </p:spPr>
        <p:txBody>
          <a:bodyPr>
            <a:normAutofit fontScale="90000"/>
          </a:bodyPr>
          <a:lstStyle/>
          <a:p>
            <a:r>
              <a:rPr lang="en-US" dirty="0" smtClean="0"/>
              <a:t>Proposed ATPG Methodology</a:t>
            </a:r>
            <a:endParaRPr lang="en-US" dirty="0"/>
          </a:p>
        </p:txBody>
      </p:sp>
      <p:sp>
        <p:nvSpPr>
          <p:cNvPr id="3" name="Content Placeholder 2"/>
          <p:cNvSpPr>
            <a:spLocks noGrp="1"/>
          </p:cNvSpPr>
          <p:nvPr>
            <p:ph idx="1"/>
          </p:nvPr>
        </p:nvSpPr>
        <p:spPr>
          <a:xfrm>
            <a:off x="1250573" y="5643837"/>
            <a:ext cx="7557253" cy="640006"/>
          </a:xfrm>
        </p:spPr>
        <p:txBody>
          <a:bodyPr>
            <a:noAutofit/>
          </a:bodyPr>
          <a:lstStyle/>
          <a:p>
            <a:pPr marL="0" indent="0">
              <a:buNone/>
            </a:pPr>
            <a:r>
              <a:rPr lang="en-US" altLang="zh-CN" sz="2400" dirty="0" smtClean="0"/>
              <a:t>After using multi-detect, still a lot short paths involved.</a:t>
            </a:r>
          </a:p>
        </p:txBody>
      </p:sp>
      <p:sp>
        <p:nvSpPr>
          <p:cNvPr id="4" name="Slide Number Placeholder 3"/>
          <p:cNvSpPr>
            <a:spLocks noGrp="1"/>
          </p:cNvSpPr>
          <p:nvPr>
            <p:ph type="sldNum" sz="quarter" idx="11"/>
          </p:nvPr>
        </p:nvSpPr>
        <p:spPr/>
        <p:txBody>
          <a:bodyPr/>
          <a:lstStyle/>
          <a:p>
            <a:fld id="{173F9154-291C-425A-A36F-60764B2CA33B}" type="slidenum">
              <a:rPr lang="en-US" smtClean="0"/>
              <a:pPr/>
              <a:t>11</a:t>
            </a:fld>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66899" y="1163600"/>
            <a:ext cx="6324600" cy="3829050"/>
          </a:xfrm>
          <a:prstGeom prst="rect">
            <a:avLst/>
          </a:prstGeom>
        </p:spPr>
      </p:pic>
      <p:sp>
        <p:nvSpPr>
          <p:cNvPr id="8" name="TextBox 7"/>
          <p:cNvSpPr txBox="1"/>
          <p:nvPr/>
        </p:nvSpPr>
        <p:spPr>
          <a:xfrm>
            <a:off x="1778576" y="4992650"/>
            <a:ext cx="6729846" cy="461665"/>
          </a:xfrm>
          <a:prstGeom prst="rect">
            <a:avLst/>
          </a:prstGeom>
          <a:noFill/>
        </p:spPr>
        <p:txBody>
          <a:bodyPr wrap="square" rtlCol="0">
            <a:spAutoFit/>
          </a:bodyPr>
          <a:lstStyle/>
          <a:p>
            <a:r>
              <a:rPr lang="en-US" altLang="zh-CN" sz="1200" dirty="0"/>
              <a:t>Ahmed, </a:t>
            </a:r>
            <a:r>
              <a:rPr lang="en-US" altLang="zh-CN" sz="1200" dirty="0" err="1"/>
              <a:t>Nisar</a:t>
            </a:r>
            <a:r>
              <a:rPr lang="en-US" altLang="zh-CN" sz="1200" dirty="0"/>
              <a:t>, Mohammad </a:t>
            </a:r>
            <a:r>
              <a:rPr lang="en-US" altLang="zh-CN" sz="1200" dirty="0" err="1"/>
              <a:t>Tehranipoor</a:t>
            </a:r>
            <a:r>
              <a:rPr lang="en-US" altLang="zh-CN" sz="1200" dirty="0"/>
              <a:t>, and Vinay </a:t>
            </a:r>
            <a:r>
              <a:rPr lang="en-US" altLang="zh-CN" sz="1200" dirty="0" err="1"/>
              <a:t>Jayaram</a:t>
            </a:r>
            <a:r>
              <a:rPr lang="en-US" altLang="zh-CN" sz="1200" dirty="0"/>
              <a:t>. "Timing-based delay test for screening small delay defects." In </a:t>
            </a:r>
            <a:r>
              <a:rPr lang="en-US" altLang="zh-CN" sz="1200" i="1" dirty="0"/>
              <a:t>Proceedings of the 43rd annual Design Automation Conference</a:t>
            </a:r>
            <a:r>
              <a:rPr lang="en-US" altLang="zh-CN" sz="1200" dirty="0"/>
              <a:t>, pp. 320-325. ACM, 2006.</a:t>
            </a:r>
            <a:endParaRPr lang="en-US" sz="1200" dirty="0"/>
          </a:p>
        </p:txBody>
      </p:sp>
      <p:sp>
        <p:nvSpPr>
          <p:cNvPr id="9" name="Oval 8"/>
          <p:cNvSpPr/>
          <p:nvPr/>
        </p:nvSpPr>
        <p:spPr>
          <a:xfrm>
            <a:off x="3124564" y="1456418"/>
            <a:ext cx="1589809" cy="2933958"/>
          </a:xfrm>
          <a:prstGeom prst="ellipse">
            <a:avLst/>
          </a:prstGeom>
          <a:noFill/>
          <a:ln w="28575">
            <a:solidFill>
              <a:srgbClr val="FF0000"/>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9935666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433820"/>
            <a:ext cx="7848600" cy="623455"/>
          </a:xfrm>
        </p:spPr>
        <p:txBody>
          <a:bodyPr>
            <a:normAutofit fontScale="90000"/>
          </a:bodyPr>
          <a:lstStyle/>
          <a:p>
            <a:r>
              <a:rPr lang="en-US" dirty="0" smtClean="0"/>
              <a:t>Proposed ATPG Methodology</a:t>
            </a:r>
            <a:endParaRPr lang="en-US"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12</a:t>
            </a:fld>
            <a:endParaRPr lang="en-US" dirty="0"/>
          </a:p>
        </p:txBody>
      </p:sp>
      <p:sp>
        <p:nvSpPr>
          <p:cNvPr id="10" name="Content Placeholder 2"/>
          <p:cNvSpPr>
            <a:spLocks noGrp="1"/>
          </p:cNvSpPr>
          <p:nvPr>
            <p:ph idx="1"/>
          </p:nvPr>
        </p:nvSpPr>
        <p:spPr>
          <a:xfrm>
            <a:off x="1219199" y="1092047"/>
            <a:ext cx="7848600" cy="5384953"/>
          </a:xfrm>
        </p:spPr>
        <p:txBody>
          <a:bodyPr>
            <a:noAutofit/>
          </a:bodyPr>
          <a:lstStyle/>
          <a:p>
            <a:r>
              <a:rPr lang="en-US" altLang="zh-CN" sz="2400" dirty="0" smtClean="0"/>
              <a:t>The authors use a custom script to check which paths involved in the multi-detect process.</a:t>
            </a:r>
          </a:p>
          <a:p>
            <a:r>
              <a:rPr lang="en-US" altLang="zh-CN" sz="2400" dirty="0" smtClean="0"/>
              <a:t>They 3 path types. </a:t>
            </a:r>
            <a:r>
              <a:rPr lang="en-US" altLang="zh-CN" sz="2400" dirty="0"/>
              <a:t>An endpoint which </a:t>
            </a:r>
            <a:r>
              <a:rPr lang="en-US" altLang="zh-CN" sz="2400" dirty="0" smtClean="0"/>
              <a:t>observes a </a:t>
            </a:r>
            <a:r>
              <a:rPr lang="en-US" altLang="zh-CN" sz="2400" dirty="0"/>
              <a:t>transition is referred to as an </a:t>
            </a:r>
            <a:r>
              <a:rPr lang="en-US" altLang="zh-CN" sz="2400" i="1" dirty="0"/>
              <a:t>active endpoint</a:t>
            </a:r>
            <a:r>
              <a:rPr lang="en-US" altLang="zh-CN" sz="2400" dirty="0"/>
              <a:t>. An </a:t>
            </a:r>
            <a:r>
              <a:rPr lang="en-US" altLang="zh-CN" sz="2400" dirty="0" smtClean="0"/>
              <a:t>endpoint which </a:t>
            </a:r>
            <a:r>
              <a:rPr lang="en-US" altLang="zh-CN" sz="2400" dirty="0"/>
              <a:t>does not observe a transition, referred to as </a:t>
            </a:r>
            <a:r>
              <a:rPr lang="en-US" altLang="zh-CN" sz="2400" i="1" dirty="0" smtClean="0"/>
              <a:t>non-active. </a:t>
            </a:r>
          </a:p>
          <a:p>
            <a:pPr lvl="1"/>
            <a:r>
              <a:rPr lang="en-US" altLang="zh-CN" sz="2000" dirty="0">
                <a:solidFill>
                  <a:srgbClr val="002060"/>
                </a:solidFill>
              </a:rPr>
              <a:t>non-active endpoints</a:t>
            </a:r>
          </a:p>
          <a:p>
            <a:pPr lvl="1"/>
            <a:r>
              <a:rPr lang="en-US" altLang="zh-CN" sz="2000" dirty="0">
                <a:solidFill>
                  <a:srgbClr val="002060"/>
                </a:solidFill>
              </a:rPr>
              <a:t>active </a:t>
            </a:r>
            <a:r>
              <a:rPr lang="en-US" altLang="zh-CN" sz="2000" dirty="0">
                <a:solidFill>
                  <a:srgbClr val="002060"/>
                </a:solidFill>
              </a:rPr>
              <a:t>endpoints with path length less than a threshold limit </a:t>
            </a:r>
            <a:endParaRPr lang="en-US" altLang="zh-CN" sz="2000" dirty="0">
              <a:solidFill>
                <a:srgbClr val="002060"/>
              </a:solidFill>
            </a:endParaRPr>
          </a:p>
          <a:p>
            <a:pPr lvl="1"/>
            <a:r>
              <a:rPr lang="en-US" altLang="zh-CN" sz="2000" dirty="0">
                <a:solidFill>
                  <a:srgbClr val="002060"/>
                </a:solidFill>
              </a:rPr>
              <a:t>active </a:t>
            </a:r>
            <a:r>
              <a:rPr lang="en-US" altLang="zh-CN" sz="2000" dirty="0">
                <a:solidFill>
                  <a:srgbClr val="002060"/>
                </a:solidFill>
              </a:rPr>
              <a:t>endpoints with affected paths length greater than the </a:t>
            </a:r>
            <a:r>
              <a:rPr lang="en-US" altLang="zh-CN" sz="2000" dirty="0">
                <a:solidFill>
                  <a:srgbClr val="002060"/>
                </a:solidFill>
              </a:rPr>
              <a:t>threshold limit</a:t>
            </a:r>
            <a:endParaRPr lang="en-US" altLang="zh-CN" sz="2000" dirty="0">
              <a:solidFill>
                <a:srgbClr val="002060"/>
              </a:solidFill>
            </a:endParaRPr>
          </a:p>
        </p:txBody>
      </p:sp>
    </p:spTree>
    <p:extLst>
      <p:ext uri="{BB962C8B-B14F-4D97-AF65-F5344CB8AC3E}">
        <p14:creationId xmlns:p14="http://schemas.microsoft.com/office/powerpoint/2010/main" val="14638369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433820"/>
            <a:ext cx="7848600" cy="623455"/>
          </a:xfrm>
        </p:spPr>
        <p:txBody>
          <a:bodyPr>
            <a:normAutofit fontScale="90000"/>
          </a:bodyPr>
          <a:lstStyle/>
          <a:p>
            <a:r>
              <a:rPr lang="en-US" dirty="0" smtClean="0"/>
              <a:t>Proposed ATPG Methodology</a:t>
            </a:r>
            <a:endParaRPr lang="en-US"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13</a:t>
            </a:fld>
            <a:endParaRPr lang="en-US" dirty="0"/>
          </a:p>
        </p:txBody>
      </p:sp>
      <p:sp>
        <p:nvSpPr>
          <p:cNvPr id="8" name="TextBox 7"/>
          <p:cNvSpPr txBox="1"/>
          <p:nvPr/>
        </p:nvSpPr>
        <p:spPr>
          <a:xfrm>
            <a:off x="1778576" y="5460635"/>
            <a:ext cx="6729846" cy="461665"/>
          </a:xfrm>
          <a:prstGeom prst="rect">
            <a:avLst/>
          </a:prstGeom>
          <a:noFill/>
        </p:spPr>
        <p:txBody>
          <a:bodyPr wrap="square" rtlCol="0">
            <a:spAutoFit/>
          </a:bodyPr>
          <a:lstStyle/>
          <a:p>
            <a:r>
              <a:rPr lang="en-US" altLang="zh-CN" sz="1200" dirty="0"/>
              <a:t>Ahmed, </a:t>
            </a:r>
            <a:r>
              <a:rPr lang="en-US" altLang="zh-CN" sz="1200" dirty="0" err="1"/>
              <a:t>Nisar</a:t>
            </a:r>
            <a:r>
              <a:rPr lang="en-US" altLang="zh-CN" sz="1200" dirty="0"/>
              <a:t>, Mohammad </a:t>
            </a:r>
            <a:r>
              <a:rPr lang="en-US" altLang="zh-CN" sz="1200" dirty="0" err="1"/>
              <a:t>Tehranipoor</a:t>
            </a:r>
            <a:r>
              <a:rPr lang="en-US" altLang="zh-CN" sz="1200" dirty="0"/>
              <a:t>, and Vinay </a:t>
            </a:r>
            <a:r>
              <a:rPr lang="en-US" altLang="zh-CN" sz="1200" dirty="0" err="1"/>
              <a:t>Jayaram</a:t>
            </a:r>
            <a:r>
              <a:rPr lang="en-US" altLang="zh-CN" sz="1200" dirty="0"/>
              <a:t>. "Timing-based delay test for screening small delay defects." In </a:t>
            </a:r>
            <a:r>
              <a:rPr lang="en-US" altLang="zh-CN" sz="1200" i="1" dirty="0"/>
              <a:t>Proceedings of the 43rd annual Design Automation Conference</a:t>
            </a:r>
            <a:r>
              <a:rPr lang="en-US" altLang="zh-CN" sz="1200" dirty="0"/>
              <a:t>, pp. 320-325. ACM, 2006.</a:t>
            </a:r>
            <a:endParaRPr lang="en-US" sz="1200"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5895" y="1365619"/>
            <a:ext cx="7295208" cy="4010738"/>
          </a:xfrm>
          <a:prstGeom prst="rect">
            <a:avLst/>
          </a:prstGeom>
        </p:spPr>
      </p:pic>
    </p:spTree>
    <p:extLst>
      <p:ext uri="{BB962C8B-B14F-4D97-AF65-F5344CB8AC3E}">
        <p14:creationId xmlns:p14="http://schemas.microsoft.com/office/powerpoint/2010/main" val="22096562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433820"/>
            <a:ext cx="7848600" cy="623455"/>
          </a:xfrm>
        </p:spPr>
        <p:txBody>
          <a:bodyPr>
            <a:normAutofit fontScale="90000"/>
          </a:bodyPr>
          <a:lstStyle/>
          <a:p>
            <a:r>
              <a:rPr lang="en-US" dirty="0" smtClean="0"/>
              <a:t>Proposed ATPG Methodology</a:t>
            </a:r>
            <a:endParaRPr lang="en-US"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14</a:t>
            </a:fld>
            <a:endParaRPr lang="en-US" dirty="0"/>
          </a:p>
        </p:txBody>
      </p:sp>
      <p:sp>
        <p:nvSpPr>
          <p:cNvPr id="8" name="TextBox 7"/>
          <p:cNvSpPr txBox="1"/>
          <p:nvPr/>
        </p:nvSpPr>
        <p:spPr>
          <a:xfrm>
            <a:off x="1778576" y="5460635"/>
            <a:ext cx="6729846" cy="461665"/>
          </a:xfrm>
          <a:prstGeom prst="rect">
            <a:avLst/>
          </a:prstGeom>
          <a:noFill/>
        </p:spPr>
        <p:txBody>
          <a:bodyPr wrap="square" rtlCol="0">
            <a:spAutoFit/>
          </a:bodyPr>
          <a:lstStyle/>
          <a:p>
            <a:r>
              <a:rPr lang="en-US" altLang="zh-CN" sz="1200" dirty="0"/>
              <a:t>Ahmed, </a:t>
            </a:r>
            <a:r>
              <a:rPr lang="en-US" altLang="zh-CN" sz="1200" dirty="0" err="1"/>
              <a:t>Nisar</a:t>
            </a:r>
            <a:r>
              <a:rPr lang="en-US" altLang="zh-CN" sz="1200" dirty="0"/>
              <a:t>, Mohammad </a:t>
            </a:r>
            <a:r>
              <a:rPr lang="en-US" altLang="zh-CN" sz="1200" dirty="0" err="1"/>
              <a:t>Tehranipoor</a:t>
            </a:r>
            <a:r>
              <a:rPr lang="en-US" altLang="zh-CN" sz="1200" dirty="0"/>
              <a:t>, and Vinay </a:t>
            </a:r>
            <a:r>
              <a:rPr lang="en-US" altLang="zh-CN" sz="1200" dirty="0" err="1"/>
              <a:t>Jayaram</a:t>
            </a:r>
            <a:r>
              <a:rPr lang="en-US" altLang="zh-CN" sz="1200" dirty="0"/>
              <a:t>. "Timing-based delay test for screening small delay defects." In </a:t>
            </a:r>
            <a:r>
              <a:rPr lang="en-US" altLang="zh-CN" sz="1200" i="1" dirty="0"/>
              <a:t>Proceedings of the 43rd annual Design Automation Conference</a:t>
            </a:r>
            <a:r>
              <a:rPr lang="en-US" altLang="zh-CN" sz="1200" dirty="0"/>
              <a:t>, pp. 320-325. ACM, 2006.</a:t>
            </a:r>
            <a:endParaRPr lang="en-US" sz="1200"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3499" y="1334025"/>
            <a:ext cx="7154923" cy="4126610"/>
          </a:xfrm>
          <a:prstGeom prst="rect">
            <a:avLst/>
          </a:prstGeom>
        </p:spPr>
      </p:pic>
    </p:spTree>
    <p:extLst>
      <p:ext uri="{BB962C8B-B14F-4D97-AF65-F5344CB8AC3E}">
        <p14:creationId xmlns:p14="http://schemas.microsoft.com/office/powerpoint/2010/main" val="28785665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433820"/>
            <a:ext cx="7848600" cy="623455"/>
          </a:xfrm>
        </p:spPr>
        <p:txBody>
          <a:bodyPr>
            <a:normAutofit fontScale="90000"/>
          </a:bodyPr>
          <a:lstStyle/>
          <a:p>
            <a:r>
              <a:rPr lang="en-US" dirty="0" smtClean="0"/>
              <a:t>Proposed ATPG Methodology</a:t>
            </a:r>
            <a:endParaRPr lang="en-US"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15</a:t>
            </a:fld>
            <a:endParaRPr lang="en-US" dirty="0"/>
          </a:p>
        </p:txBody>
      </p:sp>
      <p:sp>
        <p:nvSpPr>
          <p:cNvPr id="8" name="TextBox 7"/>
          <p:cNvSpPr txBox="1"/>
          <p:nvPr/>
        </p:nvSpPr>
        <p:spPr>
          <a:xfrm>
            <a:off x="1778576" y="5460635"/>
            <a:ext cx="6729846" cy="461665"/>
          </a:xfrm>
          <a:prstGeom prst="rect">
            <a:avLst/>
          </a:prstGeom>
          <a:noFill/>
        </p:spPr>
        <p:txBody>
          <a:bodyPr wrap="square" rtlCol="0">
            <a:spAutoFit/>
          </a:bodyPr>
          <a:lstStyle/>
          <a:p>
            <a:r>
              <a:rPr lang="en-US" altLang="zh-CN" sz="1200" dirty="0"/>
              <a:t>Ahmed, </a:t>
            </a:r>
            <a:r>
              <a:rPr lang="en-US" altLang="zh-CN" sz="1200" dirty="0" err="1"/>
              <a:t>Nisar</a:t>
            </a:r>
            <a:r>
              <a:rPr lang="en-US" altLang="zh-CN" sz="1200" dirty="0"/>
              <a:t>, Mohammad </a:t>
            </a:r>
            <a:r>
              <a:rPr lang="en-US" altLang="zh-CN" sz="1200" dirty="0" err="1"/>
              <a:t>Tehranipoor</a:t>
            </a:r>
            <a:r>
              <a:rPr lang="en-US" altLang="zh-CN" sz="1200" dirty="0"/>
              <a:t>, and Vinay </a:t>
            </a:r>
            <a:r>
              <a:rPr lang="en-US" altLang="zh-CN" sz="1200" dirty="0" err="1"/>
              <a:t>Jayaram</a:t>
            </a:r>
            <a:r>
              <a:rPr lang="en-US" altLang="zh-CN" sz="1200" dirty="0"/>
              <a:t>. "Timing-based delay test for screening small delay defects." In </a:t>
            </a:r>
            <a:r>
              <a:rPr lang="en-US" altLang="zh-CN" sz="1200" i="1" dirty="0"/>
              <a:t>Proceedings of the 43rd annual Design Automation Conference</a:t>
            </a:r>
            <a:r>
              <a:rPr lang="en-US" altLang="zh-CN" sz="1200" dirty="0"/>
              <a:t>, pp. 320-325. ACM, 2006.</a:t>
            </a:r>
            <a:endParaRPr lang="en-US" sz="12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7987" y="1393460"/>
            <a:ext cx="6896100" cy="4067175"/>
          </a:xfrm>
          <a:prstGeom prst="rect">
            <a:avLst/>
          </a:prstGeom>
        </p:spPr>
      </p:pic>
    </p:spTree>
    <p:extLst>
      <p:ext uri="{BB962C8B-B14F-4D97-AF65-F5344CB8AC3E}">
        <p14:creationId xmlns:p14="http://schemas.microsoft.com/office/powerpoint/2010/main" val="17832178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433820"/>
            <a:ext cx="7848600" cy="623455"/>
          </a:xfrm>
        </p:spPr>
        <p:txBody>
          <a:bodyPr>
            <a:normAutofit fontScale="90000"/>
          </a:bodyPr>
          <a:lstStyle/>
          <a:p>
            <a:r>
              <a:rPr lang="en-US" dirty="0" smtClean="0"/>
              <a:t>Results</a:t>
            </a:r>
            <a:endParaRPr lang="en-US"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16</a:t>
            </a:fld>
            <a:endParaRPr lang="en-US" dirty="0"/>
          </a:p>
        </p:txBody>
      </p:sp>
      <p:sp>
        <p:nvSpPr>
          <p:cNvPr id="8" name="TextBox 7"/>
          <p:cNvSpPr txBox="1"/>
          <p:nvPr/>
        </p:nvSpPr>
        <p:spPr>
          <a:xfrm>
            <a:off x="1778576" y="5263116"/>
            <a:ext cx="6729846" cy="461665"/>
          </a:xfrm>
          <a:prstGeom prst="rect">
            <a:avLst/>
          </a:prstGeom>
          <a:noFill/>
        </p:spPr>
        <p:txBody>
          <a:bodyPr wrap="square" rtlCol="0">
            <a:spAutoFit/>
          </a:bodyPr>
          <a:lstStyle/>
          <a:p>
            <a:r>
              <a:rPr lang="en-US" altLang="zh-CN" sz="1200" dirty="0"/>
              <a:t>Ahmed, </a:t>
            </a:r>
            <a:r>
              <a:rPr lang="en-US" altLang="zh-CN" sz="1200" dirty="0" err="1"/>
              <a:t>Nisar</a:t>
            </a:r>
            <a:r>
              <a:rPr lang="en-US" altLang="zh-CN" sz="1200" dirty="0"/>
              <a:t>, Mohammad </a:t>
            </a:r>
            <a:r>
              <a:rPr lang="en-US" altLang="zh-CN" sz="1200" dirty="0" err="1"/>
              <a:t>Tehranipoor</a:t>
            </a:r>
            <a:r>
              <a:rPr lang="en-US" altLang="zh-CN" sz="1200" dirty="0"/>
              <a:t>, and Vinay </a:t>
            </a:r>
            <a:r>
              <a:rPr lang="en-US" altLang="zh-CN" sz="1200" dirty="0" err="1"/>
              <a:t>Jayaram</a:t>
            </a:r>
            <a:r>
              <a:rPr lang="en-US" altLang="zh-CN" sz="1200" dirty="0"/>
              <a:t>. "Timing-based delay test for screening small delay defects." In </a:t>
            </a:r>
            <a:r>
              <a:rPr lang="en-US" altLang="zh-CN" sz="1200" i="1" dirty="0"/>
              <a:t>Proceedings of the 43rd annual Design Automation Conference</a:t>
            </a:r>
            <a:r>
              <a:rPr lang="en-US" altLang="zh-CN" sz="1200" dirty="0"/>
              <a:t>, pp. 320-325. ACM, 2006.</a:t>
            </a:r>
            <a:endParaRPr lang="en-US" sz="1200"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9839" y="1057275"/>
            <a:ext cx="7138158" cy="4205841"/>
          </a:xfrm>
          <a:prstGeom prst="rect">
            <a:avLst/>
          </a:prstGeom>
        </p:spPr>
      </p:pic>
      <p:sp>
        <p:nvSpPr>
          <p:cNvPr id="7" name="Content Placeholder 2"/>
          <p:cNvSpPr>
            <a:spLocks noGrp="1"/>
          </p:cNvSpPr>
          <p:nvPr>
            <p:ph idx="1"/>
          </p:nvPr>
        </p:nvSpPr>
        <p:spPr>
          <a:xfrm>
            <a:off x="1469839" y="5759553"/>
            <a:ext cx="7848600" cy="832633"/>
          </a:xfrm>
        </p:spPr>
        <p:txBody>
          <a:bodyPr>
            <a:noAutofit/>
          </a:bodyPr>
          <a:lstStyle/>
          <a:p>
            <a:r>
              <a:rPr lang="en-US" altLang="zh-CN" sz="2400" dirty="0" smtClean="0"/>
              <a:t>The proposed approach generates more patterns </a:t>
            </a:r>
          </a:p>
        </p:txBody>
      </p:sp>
    </p:spTree>
    <p:extLst>
      <p:ext uri="{BB962C8B-B14F-4D97-AF65-F5344CB8AC3E}">
        <p14:creationId xmlns:p14="http://schemas.microsoft.com/office/powerpoint/2010/main" val="21012054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433820"/>
            <a:ext cx="7848600" cy="623455"/>
          </a:xfrm>
        </p:spPr>
        <p:txBody>
          <a:bodyPr>
            <a:normAutofit fontScale="90000"/>
          </a:bodyPr>
          <a:lstStyle/>
          <a:p>
            <a:r>
              <a:rPr lang="en-US" dirty="0" smtClean="0"/>
              <a:t>Results</a:t>
            </a:r>
            <a:endParaRPr lang="en-US"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17</a:t>
            </a:fld>
            <a:endParaRPr lang="en-US" dirty="0"/>
          </a:p>
        </p:txBody>
      </p:sp>
      <p:sp>
        <p:nvSpPr>
          <p:cNvPr id="8" name="TextBox 7"/>
          <p:cNvSpPr txBox="1"/>
          <p:nvPr/>
        </p:nvSpPr>
        <p:spPr>
          <a:xfrm>
            <a:off x="1778576" y="4465674"/>
            <a:ext cx="6729846" cy="461665"/>
          </a:xfrm>
          <a:prstGeom prst="rect">
            <a:avLst/>
          </a:prstGeom>
          <a:noFill/>
        </p:spPr>
        <p:txBody>
          <a:bodyPr wrap="square" rtlCol="0">
            <a:spAutoFit/>
          </a:bodyPr>
          <a:lstStyle/>
          <a:p>
            <a:r>
              <a:rPr lang="en-US" altLang="zh-CN" sz="1200" dirty="0"/>
              <a:t>Ahmed, </a:t>
            </a:r>
            <a:r>
              <a:rPr lang="en-US" altLang="zh-CN" sz="1200" dirty="0" err="1"/>
              <a:t>Nisar</a:t>
            </a:r>
            <a:r>
              <a:rPr lang="en-US" altLang="zh-CN" sz="1200" dirty="0"/>
              <a:t>, Mohammad </a:t>
            </a:r>
            <a:r>
              <a:rPr lang="en-US" altLang="zh-CN" sz="1200" dirty="0" err="1"/>
              <a:t>Tehranipoor</a:t>
            </a:r>
            <a:r>
              <a:rPr lang="en-US" altLang="zh-CN" sz="1200" dirty="0"/>
              <a:t>, and Vinay </a:t>
            </a:r>
            <a:r>
              <a:rPr lang="en-US" altLang="zh-CN" sz="1200" dirty="0" err="1"/>
              <a:t>Jayaram</a:t>
            </a:r>
            <a:r>
              <a:rPr lang="en-US" altLang="zh-CN" sz="1200" dirty="0"/>
              <a:t>. "Timing-based delay test for screening small delay defects." In </a:t>
            </a:r>
            <a:r>
              <a:rPr lang="en-US" altLang="zh-CN" sz="1200" i="1" dirty="0"/>
              <a:t>Proceedings of the 43rd annual Design Automation Conference</a:t>
            </a:r>
            <a:r>
              <a:rPr lang="en-US" altLang="zh-CN" sz="1200" dirty="0"/>
              <a:t>, pp. 320-325. ACM, 2006.</a:t>
            </a:r>
            <a:endParaRPr lang="en-US" sz="12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9839" y="1816395"/>
            <a:ext cx="7058025" cy="2438400"/>
          </a:xfrm>
          <a:prstGeom prst="rect">
            <a:avLst/>
          </a:prstGeom>
        </p:spPr>
      </p:pic>
      <p:sp>
        <p:nvSpPr>
          <p:cNvPr id="9" name="Oval 8"/>
          <p:cNvSpPr/>
          <p:nvPr/>
        </p:nvSpPr>
        <p:spPr>
          <a:xfrm>
            <a:off x="5952824" y="1881278"/>
            <a:ext cx="926441" cy="2373517"/>
          </a:xfrm>
          <a:prstGeom prst="ellipse">
            <a:avLst/>
          </a:prstGeom>
          <a:noFill/>
          <a:ln w="28575">
            <a:solidFill>
              <a:srgbClr val="FF0000"/>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Oval 9"/>
          <p:cNvSpPr/>
          <p:nvPr/>
        </p:nvSpPr>
        <p:spPr>
          <a:xfrm>
            <a:off x="7539451" y="1881278"/>
            <a:ext cx="926441" cy="2373517"/>
          </a:xfrm>
          <a:prstGeom prst="ellipse">
            <a:avLst/>
          </a:prstGeom>
          <a:noFill/>
          <a:ln w="28575">
            <a:solidFill>
              <a:srgbClr val="FF0000"/>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0267967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394855"/>
            <a:ext cx="7239000" cy="748145"/>
          </a:xfrm>
        </p:spPr>
        <p:txBody>
          <a:bodyPr>
            <a:normAutofit fontScale="90000"/>
          </a:bodyPr>
          <a:lstStyle/>
          <a:p>
            <a:r>
              <a:rPr lang="en-US" dirty="0" smtClean="0"/>
              <a:t>Questions</a:t>
            </a:r>
            <a:endParaRPr lang="en-US" dirty="0"/>
          </a:p>
        </p:txBody>
      </p:sp>
      <p:sp>
        <p:nvSpPr>
          <p:cNvPr id="3" name="Content Placeholder 2"/>
          <p:cNvSpPr>
            <a:spLocks noGrp="1"/>
          </p:cNvSpPr>
          <p:nvPr>
            <p:ph idx="1"/>
          </p:nvPr>
        </p:nvSpPr>
        <p:spPr>
          <a:xfrm>
            <a:off x="1219200" y="1600200"/>
            <a:ext cx="7467600" cy="3470564"/>
          </a:xfrm>
        </p:spPr>
        <p:txBody>
          <a:bodyPr>
            <a:normAutofit lnSpcReduction="10000"/>
          </a:bodyPr>
          <a:lstStyle/>
          <a:p>
            <a:r>
              <a:rPr lang="en-US" altLang="zh-CN" dirty="0"/>
              <a:t>What is the overhead of using their ATPG technique?</a:t>
            </a:r>
          </a:p>
          <a:p>
            <a:r>
              <a:rPr lang="en-US" altLang="zh-CN" dirty="0"/>
              <a:t>What challenges we probably will have if using their approach</a:t>
            </a:r>
            <a:r>
              <a:rPr lang="en-US" altLang="zh-CN" dirty="0" smtClean="0"/>
              <a:t>?</a:t>
            </a:r>
            <a:endParaRPr lang="en-US" altLang="zh-CN" dirty="0"/>
          </a:p>
          <a:p>
            <a:r>
              <a:rPr lang="en-US" altLang="zh-CN" dirty="0" smtClean="0"/>
              <a:t>The authors mentioned their approach also applies to short paths. Is it worth to apply this to short paths after defects on long paths are already found?</a:t>
            </a:r>
            <a:endParaRPr lang="en-US" altLang="zh-CN"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18</a:t>
            </a:fld>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Papers</a:t>
            </a:r>
            <a:endParaRPr lang="en-US" dirty="0"/>
          </a:p>
        </p:txBody>
      </p:sp>
      <p:sp>
        <p:nvSpPr>
          <p:cNvPr id="6" name="Content Placeholder 5"/>
          <p:cNvSpPr>
            <a:spLocks noGrp="1"/>
          </p:cNvSpPr>
          <p:nvPr>
            <p:ph idx="1"/>
          </p:nvPr>
        </p:nvSpPr>
        <p:spPr>
          <a:xfrm>
            <a:off x="1030014" y="1600199"/>
            <a:ext cx="7798676" cy="2663457"/>
          </a:xfrm>
        </p:spPr>
        <p:txBody>
          <a:bodyPr>
            <a:normAutofit fontScale="92500" lnSpcReduction="20000"/>
          </a:bodyPr>
          <a:lstStyle/>
          <a:p>
            <a:r>
              <a:rPr lang="en-US" altLang="zh-CN" sz="1600" dirty="0" smtClean="0"/>
              <a:t>[1] Ahmed</a:t>
            </a:r>
            <a:r>
              <a:rPr lang="en-US" altLang="zh-CN" sz="1600" dirty="0"/>
              <a:t>, </a:t>
            </a:r>
            <a:r>
              <a:rPr lang="en-US" altLang="zh-CN" sz="1600" dirty="0" err="1"/>
              <a:t>Nisar</a:t>
            </a:r>
            <a:r>
              <a:rPr lang="en-US" altLang="zh-CN" sz="1600" dirty="0"/>
              <a:t>, Mohammad </a:t>
            </a:r>
            <a:r>
              <a:rPr lang="en-US" altLang="zh-CN" sz="1600" dirty="0" err="1"/>
              <a:t>Tehranipoor</a:t>
            </a:r>
            <a:r>
              <a:rPr lang="en-US" altLang="zh-CN" sz="1600" dirty="0"/>
              <a:t>, and Vinay </a:t>
            </a:r>
            <a:r>
              <a:rPr lang="en-US" altLang="zh-CN" sz="1600" dirty="0" err="1"/>
              <a:t>Jayaram</a:t>
            </a:r>
            <a:r>
              <a:rPr lang="en-US" altLang="zh-CN" sz="1600" dirty="0"/>
              <a:t>. "Timing-based delay test for screening small delay defects." In </a:t>
            </a:r>
            <a:r>
              <a:rPr lang="en-US" altLang="zh-CN" sz="1600" i="1" dirty="0"/>
              <a:t>Proceedings of the 43rd annual Design Automation Conference</a:t>
            </a:r>
            <a:r>
              <a:rPr lang="en-US" altLang="zh-CN" sz="1600" dirty="0"/>
              <a:t>, pp. 320-325. ACM, 2006.</a:t>
            </a:r>
            <a:endParaRPr lang="en-US" altLang="zh-CN" sz="1600" dirty="0" smtClean="0"/>
          </a:p>
          <a:p>
            <a:r>
              <a:rPr lang="en-US" altLang="zh-CN" sz="1600" dirty="0" smtClean="0"/>
              <a:t>[2] K</a:t>
            </a:r>
            <a:r>
              <a:rPr lang="en-US" altLang="zh-CN" sz="1600" dirty="0"/>
              <a:t>. Cheng, “Transition Fault Testing for Sequential Circuits,” IEEE Transactions on Computer-Aided Design of Integrated Circuits and Systems, vol. 12, no. 12, pp. 1971-1983, Dec. 1993.</a:t>
            </a:r>
          </a:p>
          <a:p>
            <a:r>
              <a:rPr lang="en-US" altLang="zh-CN" sz="1600" dirty="0" smtClean="0"/>
              <a:t>[3] T</a:t>
            </a:r>
            <a:r>
              <a:rPr lang="en-US" altLang="zh-CN" sz="1600" dirty="0"/>
              <a:t>. M. </a:t>
            </a:r>
            <a:r>
              <a:rPr lang="en-US" altLang="zh-CN" sz="1600" dirty="0" err="1"/>
              <a:t>Mak</a:t>
            </a:r>
            <a:r>
              <a:rPr lang="en-US" altLang="zh-CN" sz="1600" dirty="0"/>
              <a:t>, A. </a:t>
            </a:r>
            <a:r>
              <a:rPr lang="en-US" altLang="zh-CN" sz="1600" dirty="0" err="1"/>
              <a:t>Krstic</a:t>
            </a:r>
            <a:r>
              <a:rPr lang="en-US" altLang="zh-CN" sz="1600" dirty="0"/>
              <a:t>, K. Cheng and L. Wang, “New challenges in delay testing of nanometer, </a:t>
            </a:r>
            <a:r>
              <a:rPr lang="en-US" altLang="zh-CN" sz="1600" dirty="0" err="1"/>
              <a:t>multigigahertz</a:t>
            </a:r>
            <a:r>
              <a:rPr lang="en-US" altLang="zh-CN" sz="1600" dirty="0"/>
              <a:t> designs,” IEEE Design &amp; Test of Computers, pp. 241-248, May-Jun 2004.</a:t>
            </a:r>
          </a:p>
          <a:p>
            <a:r>
              <a:rPr lang="en-US" altLang="zh-CN" sz="1600" dirty="0" smtClean="0"/>
              <a:t>[4] B</a:t>
            </a:r>
            <a:r>
              <a:rPr lang="en-US" altLang="zh-CN" sz="1600" dirty="0"/>
              <a:t>. </a:t>
            </a:r>
            <a:r>
              <a:rPr lang="en-US" altLang="zh-CN" sz="1600" dirty="0" err="1"/>
              <a:t>Benware</a:t>
            </a:r>
            <a:r>
              <a:rPr lang="en-US" altLang="zh-CN" sz="1600" dirty="0"/>
              <a:t>, C. </a:t>
            </a:r>
            <a:r>
              <a:rPr lang="en-US" altLang="zh-CN" sz="1600" dirty="0" err="1"/>
              <a:t>Schuermyer</a:t>
            </a:r>
            <a:r>
              <a:rPr lang="en-US" altLang="zh-CN" sz="1600" dirty="0"/>
              <a:t>, N. </a:t>
            </a:r>
            <a:r>
              <a:rPr lang="en-US" altLang="zh-CN" sz="1600" dirty="0" err="1"/>
              <a:t>Tamarapalli</a:t>
            </a:r>
            <a:r>
              <a:rPr lang="en-US" altLang="zh-CN" sz="1600" dirty="0"/>
              <a:t>, Kun-Han </a:t>
            </a:r>
            <a:r>
              <a:rPr lang="en-US" altLang="zh-CN" sz="1600" dirty="0" err="1"/>
              <a:t>Tsai,S</a:t>
            </a:r>
            <a:r>
              <a:rPr lang="en-US" altLang="zh-CN" sz="1600" dirty="0"/>
              <a:t>. </a:t>
            </a:r>
            <a:r>
              <a:rPr lang="en-US" altLang="zh-CN" sz="1600" dirty="0" err="1"/>
              <a:t>Ranganathan</a:t>
            </a:r>
            <a:r>
              <a:rPr lang="en-US" altLang="zh-CN" sz="1600" dirty="0"/>
              <a:t>, R. Madge, J. </a:t>
            </a:r>
            <a:r>
              <a:rPr lang="en-US" altLang="zh-CN" sz="1600" dirty="0" err="1"/>
              <a:t>Rajski</a:t>
            </a:r>
            <a:r>
              <a:rPr lang="en-US" altLang="zh-CN" sz="1600" dirty="0"/>
              <a:t> and P. </a:t>
            </a:r>
            <a:r>
              <a:rPr lang="en-US" altLang="zh-CN" sz="1600" dirty="0" err="1"/>
              <a:t>Krishnamurthy,“Impact</a:t>
            </a:r>
            <a:r>
              <a:rPr lang="en-US" altLang="zh-CN" sz="1600" dirty="0"/>
              <a:t> of multiple-detect test patterns on product quality,” in Proc. Int. Test Conf. (ITC’03), pp. 1031-1040, 2003</a:t>
            </a:r>
            <a:r>
              <a:rPr lang="en-US" altLang="zh-CN" sz="1600" dirty="0" smtClean="0"/>
              <a:t>.</a:t>
            </a:r>
          </a:p>
          <a:p>
            <a:r>
              <a:rPr lang="en-US" altLang="zh-CN" sz="1600" dirty="0" smtClean="0"/>
              <a:t>[5] B</a:t>
            </a:r>
            <a:r>
              <a:rPr lang="en-US" altLang="zh-CN" sz="1600" dirty="0"/>
              <a:t>. </a:t>
            </a:r>
            <a:r>
              <a:rPr lang="en-US" altLang="zh-CN" sz="1600" dirty="0" err="1"/>
              <a:t>Kruseman</a:t>
            </a:r>
            <a:r>
              <a:rPr lang="en-US" altLang="zh-CN" sz="1600" dirty="0"/>
              <a:t>, A. K. </a:t>
            </a:r>
            <a:r>
              <a:rPr lang="en-US" altLang="zh-CN" sz="1600" dirty="0" err="1"/>
              <a:t>Majhi</a:t>
            </a:r>
            <a:r>
              <a:rPr lang="en-US" altLang="zh-CN" sz="1600" dirty="0"/>
              <a:t>, G. </a:t>
            </a:r>
            <a:r>
              <a:rPr lang="en-US" altLang="zh-CN" sz="1600" dirty="0" err="1"/>
              <a:t>Gronthoud</a:t>
            </a:r>
            <a:r>
              <a:rPr lang="en-US" altLang="zh-CN" sz="1600" dirty="0"/>
              <a:t> and </a:t>
            </a:r>
            <a:r>
              <a:rPr lang="en-US" altLang="zh-CN" sz="1600" dirty="0" smtClean="0"/>
              <a:t>S. </a:t>
            </a:r>
            <a:r>
              <a:rPr lang="en-US" altLang="zh-CN" sz="1600" dirty="0" err="1" smtClean="0"/>
              <a:t>Eichenberger</a:t>
            </a:r>
            <a:r>
              <a:rPr lang="en-US" altLang="zh-CN" sz="1600" dirty="0"/>
              <a:t>, “On hazard-free patterns for fine-delay </a:t>
            </a:r>
            <a:r>
              <a:rPr lang="en-US" altLang="zh-CN" sz="1600" dirty="0" smtClean="0"/>
              <a:t>fault testing</a:t>
            </a:r>
            <a:r>
              <a:rPr lang="en-US" altLang="zh-CN" sz="1600" dirty="0"/>
              <a:t>,” in Proc. </a:t>
            </a:r>
            <a:r>
              <a:rPr lang="en-US" altLang="zh-CN" sz="1600" i="1" dirty="0"/>
              <a:t>Int. Test Conf. (ITC’04)</a:t>
            </a:r>
            <a:r>
              <a:rPr lang="en-US" altLang="zh-CN" sz="1600" dirty="0"/>
              <a:t>, pp. 213-222, 2004.</a:t>
            </a:r>
          </a:p>
          <a:p>
            <a:pPr marL="0" indent="0">
              <a:buNone/>
            </a:pPr>
            <a:endParaRPr lang="en-US" sz="1600" dirty="0"/>
          </a:p>
        </p:txBody>
      </p:sp>
      <p:sp>
        <p:nvSpPr>
          <p:cNvPr id="7" name="Slide Number Placeholder 3"/>
          <p:cNvSpPr>
            <a:spLocks noGrp="1"/>
          </p:cNvSpPr>
          <p:nvPr>
            <p:ph type="sldNum" sz="quarter" idx="11"/>
          </p:nvPr>
        </p:nvSpPr>
        <p:spPr>
          <a:xfrm>
            <a:off x="8686800" y="6477000"/>
            <a:ext cx="381000" cy="365125"/>
          </a:xfrm>
        </p:spPr>
        <p:txBody>
          <a:bodyPr/>
          <a:lstStyle/>
          <a:p>
            <a:r>
              <a:rPr lang="en-US" dirty="0" smtClean="0"/>
              <a:t>19</a:t>
            </a:r>
            <a:endParaRPr lang="en-US" dirty="0"/>
          </a:p>
        </p:txBody>
      </p:sp>
    </p:spTree>
    <p:extLst>
      <p:ext uri="{BB962C8B-B14F-4D97-AF65-F5344CB8AC3E}">
        <p14:creationId xmlns:p14="http://schemas.microsoft.com/office/powerpoint/2010/main" val="31328591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4155133" y="318244"/>
            <a:ext cx="1228165" cy="457200"/>
          </a:xfrm>
          <a:prstGeom prst="roundRect">
            <a:avLst/>
          </a:prstGeom>
          <a:noFill/>
          <a:ln w="38100">
            <a:solidFill>
              <a:srgbClr val="0F02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F02B6"/>
                </a:solidFill>
              </a:rPr>
              <a:t>Requirements</a:t>
            </a:r>
            <a:endParaRPr lang="en-US" sz="1200" dirty="0">
              <a:solidFill>
                <a:srgbClr val="0F02B6"/>
              </a:solidFill>
            </a:endParaRPr>
          </a:p>
        </p:txBody>
      </p:sp>
      <p:sp>
        <p:nvSpPr>
          <p:cNvPr id="6" name="Rounded Rectangle 5"/>
          <p:cNvSpPr/>
          <p:nvPr/>
        </p:nvSpPr>
        <p:spPr>
          <a:xfrm>
            <a:off x="4155133" y="945774"/>
            <a:ext cx="1228165" cy="45720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0B0F0"/>
                </a:solidFill>
              </a:rPr>
              <a:t>Specification</a:t>
            </a:r>
            <a:endParaRPr lang="en-US" sz="1200" dirty="0">
              <a:solidFill>
                <a:srgbClr val="00B0F0"/>
              </a:solidFill>
            </a:endParaRPr>
          </a:p>
        </p:txBody>
      </p:sp>
      <p:sp>
        <p:nvSpPr>
          <p:cNvPr id="7" name="Rounded Rectangle 6"/>
          <p:cNvSpPr/>
          <p:nvPr/>
        </p:nvSpPr>
        <p:spPr>
          <a:xfrm>
            <a:off x="4155133" y="1573304"/>
            <a:ext cx="1228165" cy="457200"/>
          </a:xfrm>
          <a:prstGeom prst="roundRect">
            <a:avLst/>
          </a:prstGeom>
          <a:noFill/>
          <a:ln w="38100">
            <a:solidFill>
              <a:srgbClr val="0F02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F02B6"/>
                </a:solidFill>
              </a:rPr>
              <a:t>Architecture</a:t>
            </a:r>
            <a:endParaRPr lang="en-US" sz="1200" dirty="0">
              <a:solidFill>
                <a:srgbClr val="0F02B6"/>
              </a:solidFill>
            </a:endParaRPr>
          </a:p>
        </p:txBody>
      </p:sp>
      <p:sp>
        <p:nvSpPr>
          <p:cNvPr id="8" name="Rounded Rectangle 7"/>
          <p:cNvSpPr/>
          <p:nvPr/>
        </p:nvSpPr>
        <p:spPr>
          <a:xfrm>
            <a:off x="4155133" y="2200834"/>
            <a:ext cx="1228165" cy="457200"/>
          </a:xfrm>
          <a:prstGeom prst="roundRect">
            <a:avLst/>
          </a:prstGeom>
          <a:noFill/>
          <a:ln w="38100">
            <a:solidFill>
              <a:srgbClr val="0F02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F02B6"/>
                </a:solidFill>
              </a:rPr>
              <a:t>Logic / Circuits</a:t>
            </a:r>
            <a:endParaRPr lang="en-US" sz="1200" dirty="0">
              <a:solidFill>
                <a:srgbClr val="0F02B6"/>
              </a:solidFill>
            </a:endParaRPr>
          </a:p>
        </p:txBody>
      </p:sp>
      <p:sp>
        <p:nvSpPr>
          <p:cNvPr id="9" name="Rounded Rectangle 8"/>
          <p:cNvSpPr/>
          <p:nvPr/>
        </p:nvSpPr>
        <p:spPr>
          <a:xfrm>
            <a:off x="4155133" y="2828364"/>
            <a:ext cx="1228165" cy="457200"/>
          </a:xfrm>
          <a:prstGeom prst="roundRect">
            <a:avLst/>
          </a:prstGeom>
          <a:noFill/>
          <a:ln w="38100">
            <a:solidFill>
              <a:srgbClr val="0F02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F02B6"/>
                </a:solidFill>
              </a:rPr>
              <a:t>Physical Design</a:t>
            </a:r>
            <a:endParaRPr lang="en-US" sz="1200" dirty="0">
              <a:solidFill>
                <a:srgbClr val="0F02B6"/>
              </a:solidFill>
            </a:endParaRPr>
          </a:p>
        </p:txBody>
      </p:sp>
      <p:sp>
        <p:nvSpPr>
          <p:cNvPr id="10" name="Rounded Rectangle 9"/>
          <p:cNvSpPr/>
          <p:nvPr/>
        </p:nvSpPr>
        <p:spPr>
          <a:xfrm>
            <a:off x="4155133" y="3455894"/>
            <a:ext cx="1228165" cy="457200"/>
          </a:xfrm>
          <a:prstGeom prst="roundRect">
            <a:avLst/>
          </a:prstGeom>
          <a:noFill/>
          <a:ln w="38100">
            <a:solidFill>
              <a:srgbClr val="0F02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F02B6"/>
                </a:solidFill>
              </a:rPr>
              <a:t>Fabrication</a:t>
            </a:r>
            <a:endParaRPr lang="en-US" sz="1200" dirty="0">
              <a:solidFill>
                <a:srgbClr val="0F02B6"/>
              </a:solidFill>
            </a:endParaRPr>
          </a:p>
        </p:txBody>
      </p:sp>
      <p:sp>
        <p:nvSpPr>
          <p:cNvPr id="11" name="Rounded Rectangle 10"/>
          <p:cNvSpPr/>
          <p:nvPr/>
        </p:nvSpPr>
        <p:spPr>
          <a:xfrm>
            <a:off x="4155133" y="4083424"/>
            <a:ext cx="1228165" cy="45720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0B0F0"/>
                </a:solidFill>
              </a:rPr>
              <a:t>Manufacturing Test</a:t>
            </a:r>
            <a:endParaRPr lang="en-US" sz="1200" dirty="0">
              <a:solidFill>
                <a:srgbClr val="00B0F0"/>
              </a:solidFill>
            </a:endParaRPr>
          </a:p>
        </p:txBody>
      </p:sp>
      <p:sp>
        <p:nvSpPr>
          <p:cNvPr id="12" name="Rounded Rectangle 11"/>
          <p:cNvSpPr/>
          <p:nvPr/>
        </p:nvSpPr>
        <p:spPr>
          <a:xfrm>
            <a:off x="4155133" y="4710954"/>
            <a:ext cx="1228165" cy="457200"/>
          </a:xfrm>
          <a:prstGeom prst="roundRect">
            <a:avLst/>
          </a:prstGeom>
          <a:noFill/>
          <a:ln w="38100">
            <a:solidFill>
              <a:srgbClr val="0F02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F02B6"/>
                </a:solidFill>
              </a:rPr>
              <a:t>Packaging Test</a:t>
            </a:r>
            <a:endParaRPr lang="en-US" sz="1200" dirty="0">
              <a:solidFill>
                <a:srgbClr val="0F02B6"/>
              </a:solidFill>
            </a:endParaRPr>
          </a:p>
        </p:txBody>
      </p:sp>
      <p:sp>
        <p:nvSpPr>
          <p:cNvPr id="13" name="Rounded Rectangle 12"/>
          <p:cNvSpPr/>
          <p:nvPr/>
        </p:nvSpPr>
        <p:spPr>
          <a:xfrm>
            <a:off x="4155133" y="5338484"/>
            <a:ext cx="1228165" cy="457200"/>
          </a:xfrm>
          <a:prstGeom prst="roundRect">
            <a:avLst/>
          </a:prstGeom>
          <a:noFill/>
          <a:ln w="38100">
            <a:solidFill>
              <a:srgbClr val="0F02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F02B6"/>
                </a:solidFill>
              </a:rPr>
              <a:t>PCB Test</a:t>
            </a:r>
            <a:endParaRPr lang="en-US" sz="1200" dirty="0">
              <a:solidFill>
                <a:srgbClr val="0F02B6"/>
              </a:solidFill>
            </a:endParaRPr>
          </a:p>
        </p:txBody>
      </p:sp>
      <p:sp>
        <p:nvSpPr>
          <p:cNvPr id="15" name="Rounded Rectangle 14"/>
          <p:cNvSpPr/>
          <p:nvPr/>
        </p:nvSpPr>
        <p:spPr>
          <a:xfrm>
            <a:off x="4155133" y="5966011"/>
            <a:ext cx="1228165" cy="457200"/>
          </a:xfrm>
          <a:prstGeom prst="roundRect">
            <a:avLst/>
          </a:prstGeom>
          <a:noFill/>
          <a:ln w="38100">
            <a:solidFill>
              <a:srgbClr val="0F02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F02B6"/>
                </a:solidFill>
              </a:rPr>
              <a:t>System Test</a:t>
            </a:r>
            <a:endParaRPr lang="en-US" sz="1200" dirty="0">
              <a:solidFill>
                <a:srgbClr val="0F02B6"/>
              </a:solidFill>
            </a:endParaRPr>
          </a:p>
        </p:txBody>
      </p:sp>
      <p:sp>
        <p:nvSpPr>
          <p:cNvPr id="16" name="Rounded Rectangle 15"/>
          <p:cNvSpPr/>
          <p:nvPr/>
        </p:nvSpPr>
        <p:spPr>
          <a:xfrm>
            <a:off x="5777745" y="1573303"/>
            <a:ext cx="1228165" cy="457200"/>
          </a:xfrm>
          <a:prstGeom prst="roundRect">
            <a:avLst/>
          </a:prstGeom>
          <a:noFill/>
          <a:ln w="38100">
            <a:solidFill>
              <a:srgbClr val="0F02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F02B6"/>
                </a:solidFill>
              </a:rPr>
              <a:t>PCB Architecture</a:t>
            </a:r>
            <a:endParaRPr lang="en-US" sz="1200" dirty="0">
              <a:solidFill>
                <a:srgbClr val="0F02B6"/>
              </a:solidFill>
            </a:endParaRPr>
          </a:p>
        </p:txBody>
      </p:sp>
      <p:sp>
        <p:nvSpPr>
          <p:cNvPr id="17" name="Rounded Rectangle 16"/>
          <p:cNvSpPr/>
          <p:nvPr/>
        </p:nvSpPr>
        <p:spPr>
          <a:xfrm>
            <a:off x="5777745" y="2200833"/>
            <a:ext cx="1228165" cy="457200"/>
          </a:xfrm>
          <a:prstGeom prst="roundRect">
            <a:avLst/>
          </a:prstGeom>
          <a:noFill/>
          <a:ln w="38100">
            <a:solidFill>
              <a:srgbClr val="0F02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F02B6"/>
                </a:solidFill>
              </a:rPr>
              <a:t>PCB Circuits</a:t>
            </a:r>
            <a:endParaRPr lang="en-US" sz="1200" dirty="0">
              <a:solidFill>
                <a:srgbClr val="0F02B6"/>
              </a:solidFill>
            </a:endParaRPr>
          </a:p>
        </p:txBody>
      </p:sp>
      <p:sp>
        <p:nvSpPr>
          <p:cNvPr id="18" name="Rounded Rectangle 17"/>
          <p:cNvSpPr/>
          <p:nvPr/>
        </p:nvSpPr>
        <p:spPr>
          <a:xfrm>
            <a:off x="5777745" y="2828363"/>
            <a:ext cx="1228165" cy="457200"/>
          </a:xfrm>
          <a:prstGeom prst="roundRect">
            <a:avLst/>
          </a:prstGeom>
          <a:noFill/>
          <a:ln w="38100">
            <a:solidFill>
              <a:srgbClr val="0F02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F02B6"/>
                </a:solidFill>
              </a:rPr>
              <a:t>PCB Physical Design</a:t>
            </a:r>
            <a:endParaRPr lang="en-US" sz="1200" dirty="0">
              <a:solidFill>
                <a:srgbClr val="0F02B6"/>
              </a:solidFill>
            </a:endParaRPr>
          </a:p>
        </p:txBody>
      </p:sp>
      <p:sp>
        <p:nvSpPr>
          <p:cNvPr id="19" name="Rounded Rectangle 18"/>
          <p:cNvSpPr/>
          <p:nvPr/>
        </p:nvSpPr>
        <p:spPr>
          <a:xfrm>
            <a:off x="5777745" y="3455894"/>
            <a:ext cx="1228165" cy="457200"/>
          </a:xfrm>
          <a:prstGeom prst="roundRect">
            <a:avLst/>
          </a:prstGeom>
          <a:noFill/>
          <a:ln w="38100">
            <a:solidFill>
              <a:srgbClr val="0F02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F02B6"/>
                </a:solidFill>
              </a:rPr>
              <a:t>PCB Fabrication</a:t>
            </a:r>
            <a:endParaRPr lang="en-US" sz="1200" dirty="0">
              <a:solidFill>
                <a:srgbClr val="0F02B6"/>
              </a:solidFill>
            </a:endParaRPr>
          </a:p>
        </p:txBody>
      </p:sp>
      <p:sp>
        <p:nvSpPr>
          <p:cNvPr id="23" name="Freeform 22"/>
          <p:cNvSpPr/>
          <p:nvPr/>
        </p:nvSpPr>
        <p:spPr>
          <a:xfrm>
            <a:off x="4751290" y="766481"/>
            <a:ext cx="0" cy="170330"/>
          </a:xfrm>
          <a:custGeom>
            <a:avLst/>
            <a:gdLst>
              <a:gd name="connsiteX0" fmla="*/ 0 w 0"/>
              <a:gd name="connsiteY0" fmla="*/ 0 h 170330"/>
              <a:gd name="connsiteX1" fmla="*/ 0 w 0"/>
              <a:gd name="connsiteY1" fmla="*/ 170330 h 170330"/>
            </a:gdLst>
            <a:ahLst/>
            <a:cxnLst>
              <a:cxn ang="0">
                <a:pos x="connsiteX0" y="connsiteY0"/>
              </a:cxn>
              <a:cxn ang="0">
                <a:pos x="connsiteX1" y="connsiteY1"/>
              </a:cxn>
            </a:cxnLst>
            <a:rect l="l" t="t" r="r" b="b"/>
            <a:pathLst>
              <a:path h="170330">
                <a:moveTo>
                  <a:pt x="0" y="0"/>
                </a:moveTo>
                <a:lnTo>
                  <a:pt x="0" y="170330"/>
                </a:lnTo>
              </a:path>
            </a:pathLst>
          </a:custGeom>
          <a:noFill/>
          <a:ln w="28575">
            <a:solidFill>
              <a:srgbClr val="0F02B6"/>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23"/>
          <p:cNvSpPr/>
          <p:nvPr/>
        </p:nvSpPr>
        <p:spPr>
          <a:xfrm>
            <a:off x="4751290" y="1402974"/>
            <a:ext cx="0" cy="170330"/>
          </a:xfrm>
          <a:custGeom>
            <a:avLst/>
            <a:gdLst>
              <a:gd name="connsiteX0" fmla="*/ 0 w 0"/>
              <a:gd name="connsiteY0" fmla="*/ 0 h 170330"/>
              <a:gd name="connsiteX1" fmla="*/ 0 w 0"/>
              <a:gd name="connsiteY1" fmla="*/ 170330 h 170330"/>
            </a:gdLst>
            <a:ahLst/>
            <a:cxnLst>
              <a:cxn ang="0">
                <a:pos x="connsiteX0" y="connsiteY0"/>
              </a:cxn>
              <a:cxn ang="0">
                <a:pos x="connsiteX1" y="connsiteY1"/>
              </a:cxn>
            </a:cxnLst>
            <a:rect l="l" t="t" r="r" b="b"/>
            <a:pathLst>
              <a:path h="170330">
                <a:moveTo>
                  <a:pt x="0" y="0"/>
                </a:moveTo>
                <a:lnTo>
                  <a:pt x="0" y="170330"/>
                </a:lnTo>
              </a:path>
            </a:pathLst>
          </a:custGeom>
          <a:noFill/>
          <a:ln w="28575">
            <a:solidFill>
              <a:srgbClr val="0F02B6"/>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p:cNvSpPr/>
          <p:nvPr/>
        </p:nvSpPr>
        <p:spPr>
          <a:xfrm>
            <a:off x="4751290" y="2030504"/>
            <a:ext cx="0" cy="170330"/>
          </a:xfrm>
          <a:custGeom>
            <a:avLst/>
            <a:gdLst>
              <a:gd name="connsiteX0" fmla="*/ 0 w 0"/>
              <a:gd name="connsiteY0" fmla="*/ 0 h 170330"/>
              <a:gd name="connsiteX1" fmla="*/ 0 w 0"/>
              <a:gd name="connsiteY1" fmla="*/ 170330 h 170330"/>
            </a:gdLst>
            <a:ahLst/>
            <a:cxnLst>
              <a:cxn ang="0">
                <a:pos x="connsiteX0" y="connsiteY0"/>
              </a:cxn>
              <a:cxn ang="0">
                <a:pos x="connsiteX1" y="connsiteY1"/>
              </a:cxn>
            </a:cxnLst>
            <a:rect l="l" t="t" r="r" b="b"/>
            <a:pathLst>
              <a:path h="170330">
                <a:moveTo>
                  <a:pt x="0" y="0"/>
                </a:moveTo>
                <a:lnTo>
                  <a:pt x="0" y="170330"/>
                </a:lnTo>
              </a:path>
            </a:pathLst>
          </a:custGeom>
          <a:noFill/>
          <a:ln w="28575">
            <a:solidFill>
              <a:srgbClr val="0F02B6"/>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p:cNvSpPr/>
          <p:nvPr/>
        </p:nvSpPr>
        <p:spPr>
          <a:xfrm>
            <a:off x="4751290" y="2666997"/>
            <a:ext cx="0" cy="170330"/>
          </a:xfrm>
          <a:custGeom>
            <a:avLst/>
            <a:gdLst>
              <a:gd name="connsiteX0" fmla="*/ 0 w 0"/>
              <a:gd name="connsiteY0" fmla="*/ 0 h 170330"/>
              <a:gd name="connsiteX1" fmla="*/ 0 w 0"/>
              <a:gd name="connsiteY1" fmla="*/ 170330 h 170330"/>
            </a:gdLst>
            <a:ahLst/>
            <a:cxnLst>
              <a:cxn ang="0">
                <a:pos x="connsiteX0" y="connsiteY0"/>
              </a:cxn>
              <a:cxn ang="0">
                <a:pos x="connsiteX1" y="connsiteY1"/>
              </a:cxn>
            </a:cxnLst>
            <a:rect l="l" t="t" r="r" b="b"/>
            <a:pathLst>
              <a:path h="170330">
                <a:moveTo>
                  <a:pt x="0" y="0"/>
                </a:moveTo>
                <a:lnTo>
                  <a:pt x="0" y="170330"/>
                </a:lnTo>
              </a:path>
            </a:pathLst>
          </a:custGeom>
          <a:noFill/>
          <a:ln w="28575">
            <a:solidFill>
              <a:srgbClr val="0F02B6"/>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p:cNvSpPr/>
          <p:nvPr/>
        </p:nvSpPr>
        <p:spPr>
          <a:xfrm>
            <a:off x="4769215" y="3285563"/>
            <a:ext cx="0" cy="170330"/>
          </a:xfrm>
          <a:custGeom>
            <a:avLst/>
            <a:gdLst>
              <a:gd name="connsiteX0" fmla="*/ 0 w 0"/>
              <a:gd name="connsiteY0" fmla="*/ 0 h 170330"/>
              <a:gd name="connsiteX1" fmla="*/ 0 w 0"/>
              <a:gd name="connsiteY1" fmla="*/ 170330 h 170330"/>
            </a:gdLst>
            <a:ahLst/>
            <a:cxnLst>
              <a:cxn ang="0">
                <a:pos x="connsiteX0" y="connsiteY0"/>
              </a:cxn>
              <a:cxn ang="0">
                <a:pos x="connsiteX1" y="connsiteY1"/>
              </a:cxn>
            </a:cxnLst>
            <a:rect l="l" t="t" r="r" b="b"/>
            <a:pathLst>
              <a:path h="170330">
                <a:moveTo>
                  <a:pt x="0" y="0"/>
                </a:moveTo>
                <a:lnTo>
                  <a:pt x="0" y="170330"/>
                </a:lnTo>
              </a:path>
            </a:pathLst>
          </a:custGeom>
          <a:noFill/>
          <a:ln w="28575">
            <a:solidFill>
              <a:srgbClr val="0F02B6"/>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a:off x="4769215" y="3922056"/>
            <a:ext cx="0" cy="170330"/>
          </a:xfrm>
          <a:custGeom>
            <a:avLst/>
            <a:gdLst>
              <a:gd name="connsiteX0" fmla="*/ 0 w 0"/>
              <a:gd name="connsiteY0" fmla="*/ 0 h 170330"/>
              <a:gd name="connsiteX1" fmla="*/ 0 w 0"/>
              <a:gd name="connsiteY1" fmla="*/ 170330 h 170330"/>
            </a:gdLst>
            <a:ahLst/>
            <a:cxnLst>
              <a:cxn ang="0">
                <a:pos x="connsiteX0" y="connsiteY0"/>
              </a:cxn>
              <a:cxn ang="0">
                <a:pos x="connsiteX1" y="connsiteY1"/>
              </a:cxn>
            </a:cxnLst>
            <a:rect l="l" t="t" r="r" b="b"/>
            <a:pathLst>
              <a:path h="170330">
                <a:moveTo>
                  <a:pt x="0" y="0"/>
                </a:moveTo>
                <a:lnTo>
                  <a:pt x="0" y="170330"/>
                </a:lnTo>
              </a:path>
            </a:pathLst>
          </a:custGeom>
          <a:noFill/>
          <a:ln w="28575">
            <a:solidFill>
              <a:srgbClr val="0F02B6"/>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8"/>
          <p:cNvSpPr/>
          <p:nvPr/>
        </p:nvSpPr>
        <p:spPr>
          <a:xfrm>
            <a:off x="4769215" y="4540624"/>
            <a:ext cx="0" cy="170330"/>
          </a:xfrm>
          <a:custGeom>
            <a:avLst/>
            <a:gdLst>
              <a:gd name="connsiteX0" fmla="*/ 0 w 0"/>
              <a:gd name="connsiteY0" fmla="*/ 0 h 170330"/>
              <a:gd name="connsiteX1" fmla="*/ 0 w 0"/>
              <a:gd name="connsiteY1" fmla="*/ 170330 h 170330"/>
            </a:gdLst>
            <a:ahLst/>
            <a:cxnLst>
              <a:cxn ang="0">
                <a:pos x="connsiteX0" y="connsiteY0"/>
              </a:cxn>
              <a:cxn ang="0">
                <a:pos x="connsiteX1" y="connsiteY1"/>
              </a:cxn>
            </a:cxnLst>
            <a:rect l="l" t="t" r="r" b="b"/>
            <a:pathLst>
              <a:path h="170330">
                <a:moveTo>
                  <a:pt x="0" y="0"/>
                </a:moveTo>
                <a:lnTo>
                  <a:pt x="0" y="170330"/>
                </a:lnTo>
              </a:path>
            </a:pathLst>
          </a:custGeom>
          <a:noFill/>
          <a:ln w="28575">
            <a:solidFill>
              <a:srgbClr val="0F02B6"/>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9"/>
          <p:cNvSpPr/>
          <p:nvPr/>
        </p:nvSpPr>
        <p:spPr>
          <a:xfrm>
            <a:off x="4769215" y="5177117"/>
            <a:ext cx="0" cy="170330"/>
          </a:xfrm>
          <a:custGeom>
            <a:avLst/>
            <a:gdLst>
              <a:gd name="connsiteX0" fmla="*/ 0 w 0"/>
              <a:gd name="connsiteY0" fmla="*/ 0 h 170330"/>
              <a:gd name="connsiteX1" fmla="*/ 0 w 0"/>
              <a:gd name="connsiteY1" fmla="*/ 170330 h 170330"/>
            </a:gdLst>
            <a:ahLst/>
            <a:cxnLst>
              <a:cxn ang="0">
                <a:pos x="connsiteX0" y="connsiteY0"/>
              </a:cxn>
              <a:cxn ang="0">
                <a:pos x="connsiteX1" y="connsiteY1"/>
              </a:cxn>
            </a:cxnLst>
            <a:rect l="l" t="t" r="r" b="b"/>
            <a:pathLst>
              <a:path h="170330">
                <a:moveTo>
                  <a:pt x="0" y="0"/>
                </a:moveTo>
                <a:lnTo>
                  <a:pt x="0" y="170330"/>
                </a:lnTo>
              </a:path>
            </a:pathLst>
          </a:custGeom>
          <a:noFill/>
          <a:ln w="28575">
            <a:solidFill>
              <a:srgbClr val="0F02B6"/>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30"/>
          <p:cNvSpPr/>
          <p:nvPr/>
        </p:nvSpPr>
        <p:spPr>
          <a:xfrm>
            <a:off x="4769215" y="5795681"/>
            <a:ext cx="0" cy="170330"/>
          </a:xfrm>
          <a:custGeom>
            <a:avLst/>
            <a:gdLst>
              <a:gd name="connsiteX0" fmla="*/ 0 w 0"/>
              <a:gd name="connsiteY0" fmla="*/ 0 h 170330"/>
              <a:gd name="connsiteX1" fmla="*/ 0 w 0"/>
              <a:gd name="connsiteY1" fmla="*/ 170330 h 170330"/>
            </a:gdLst>
            <a:ahLst/>
            <a:cxnLst>
              <a:cxn ang="0">
                <a:pos x="connsiteX0" y="connsiteY0"/>
              </a:cxn>
              <a:cxn ang="0">
                <a:pos x="connsiteX1" y="connsiteY1"/>
              </a:cxn>
            </a:cxnLst>
            <a:rect l="l" t="t" r="r" b="b"/>
            <a:pathLst>
              <a:path h="170330">
                <a:moveTo>
                  <a:pt x="0" y="0"/>
                </a:moveTo>
                <a:lnTo>
                  <a:pt x="0" y="170330"/>
                </a:lnTo>
              </a:path>
            </a:pathLst>
          </a:custGeom>
          <a:noFill/>
          <a:ln w="28575">
            <a:solidFill>
              <a:srgbClr val="0F02B6"/>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31"/>
          <p:cNvSpPr/>
          <p:nvPr/>
        </p:nvSpPr>
        <p:spPr>
          <a:xfrm>
            <a:off x="6346998" y="2030504"/>
            <a:ext cx="0" cy="170330"/>
          </a:xfrm>
          <a:custGeom>
            <a:avLst/>
            <a:gdLst>
              <a:gd name="connsiteX0" fmla="*/ 0 w 0"/>
              <a:gd name="connsiteY0" fmla="*/ 0 h 170330"/>
              <a:gd name="connsiteX1" fmla="*/ 0 w 0"/>
              <a:gd name="connsiteY1" fmla="*/ 170330 h 170330"/>
            </a:gdLst>
            <a:ahLst/>
            <a:cxnLst>
              <a:cxn ang="0">
                <a:pos x="connsiteX0" y="connsiteY0"/>
              </a:cxn>
              <a:cxn ang="0">
                <a:pos x="connsiteX1" y="connsiteY1"/>
              </a:cxn>
            </a:cxnLst>
            <a:rect l="l" t="t" r="r" b="b"/>
            <a:pathLst>
              <a:path h="170330">
                <a:moveTo>
                  <a:pt x="0" y="0"/>
                </a:moveTo>
                <a:lnTo>
                  <a:pt x="0" y="170330"/>
                </a:lnTo>
              </a:path>
            </a:pathLst>
          </a:custGeom>
          <a:noFill/>
          <a:ln w="28575">
            <a:solidFill>
              <a:srgbClr val="0F02B6"/>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Freeform 32"/>
          <p:cNvSpPr/>
          <p:nvPr/>
        </p:nvSpPr>
        <p:spPr>
          <a:xfrm>
            <a:off x="6346998" y="2658034"/>
            <a:ext cx="0" cy="170330"/>
          </a:xfrm>
          <a:custGeom>
            <a:avLst/>
            <a:gdLst>
              <a:gd name="connsiteX0" fmla="*/ 0 w 0"/>
              <a:gd name="connsiteY0" fmla="*/ 0 h 170330"/>
              <a:gd name="connsiteX1" fmla="*/ 0 w 0"/>
              <a:gd name="connsiteY1" fmla="*/ 170330 h 170330"/>
            </a:gdLst>
            <a:ahLst/>
            <a:cxnLst>
              <a:cxn ang="0">
                <a:pos x="connsiteX0" y="connsiteY0"/>
              </a:cxn>
              <a:cxn ang="0">
                <a:pos x="connsiteX1" y="connsiteY1"/>
              </a:cxn>
            </a:cxnLst>
            <a:rect l="l" t="t" r="r" b="b"/>
            <a:pathLst>
              <a:path h="170330">
                <a:moveTo>
                  <a:pt x="0" y="0"/>
                </a:moveTo>
                <a:lnTo>
                  <a:pt x="0" y="170330"/>
                </a:lnTo>
              </a:path>
            </a:pathLst>
          </a:custGeom>
          <a:noFill/>
          <a:ln w="28575">
            <a:solidFill>
              <a:srgbClr val="0F02B6"/>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Freeform 33"/>
          <p:cNvSpPr/>
          <p:nvPr/>
        </p:nvSpPr>
        <p:spPr>
          <a:xfrm>
            <a:off x="6346998" y="3294527"/>
            <a:ext cx="0" cy="170330"/>
          </a:xfrm>
          <a:custGeom>
            <a:avLst/>
            <a:gdLst>
              <a:gd name="connsiteX0" fmla="*/ 0 w 0"/>
              <a:gd name="connsiteY0" fmla="*/ 0 h 170330"/>
              <a:gd name="connsiteX1" fmla="*/ 0 w 0"/>
              <a:gd name="connsiteY1" fmla="*/ 170330 h 170330"/>
            </a:gdLst>
            <a:ahLst/>
            <a:cxnLst>
              <a:cxn ang="0">
                <a:pos x="connsiteX0" y="connsiteY0"/>
              </a:cxn>
              <a:cxn ang="0">
                <a:pos x="connsiteX1" y="connsiteY1"/>
              </a:cxn>
            </a:cxnLst>
            <a:rect l="l" t="t" r="r" b="b"/>
            <a:pathLst>
              <a:path h="170330">
                <a:moveTo>
                  <a:pt x="0" y="0"/>
                </a:moveTo>
                <a:lnTo>
                  <a:pt x="0" y="170330"/>
                </a:lnTo>
              </a:path>
            </a:pathLst>
          </a:custGeom>
          <a:noFill/>
          <a:ln w="28575">
            <a:solidFill>
              <a:srgbClr val="0F02B6"/>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34"/>
          <p:cNvSpPr/>
          <p:nvPr/>
        </p:nvSpPr>
        <p:spPr>
          <a:xfrm>
            <a:off x="5342965" y="3922058"/>
            <a:ext cx="1039905" cy="1416423"/>
          </a:xfrm>
          <a:custGeom>
            <a:avLst/>
            <a:gdLst>
              <a:gd name="connsiteX0" fmla="*/ 1039905 w 1039905"/>
              <a:gd name="connsiteY0" fmla="*/ 0 h 1416423"/>
              <a:gd name="connsiteX1" fmla="*/ 1039905 w 1039905"/>
              <a:gd name="connsiteY1" fmla="*/ 824753 h 1416423"/>
              <a:gd name="connsiteX2" fmla="*/ 0 w 1039905"/>
              <a:gd name="connsiteY2" fmla="*/ 1416423 h 1416423"/>
            </a:gdLst>
            <a:ahLst/>
            <a:cxnLst>
              <a:cxn ang="0">
                <a:pos x="connsiteX0" y="connsiteY0"/>
              </a:cxn>
              <a:cxn ang="0">
                <a:pos x="connsiteX1" y="connsiteY1"/>
              </a:cxn>
              <a:cxn ang="0">
                <a:pos x="connsiteX2" y="connsiteY2"/>
              </a:cxn>
            </a:cxnLst>
            <a:rect l="l" t="t" r="r" b="b"/>
            <a:pathLst>
              <a:path w="1039905" h="1416423">
                <a:moveTo>
                  <a:pt x="1039905" y="0"/>
                </a:moveTo>
                <a:lnTo>
                  <a:pt x="1039905" y="824753"/>
                </a:lnTo>
                <a:lnTo>
                  <a:pt x="0" y="1416423"/>
                </a:lnTo>
              </a:path>
            </a:pathLst>
          </a:custGeom>
          <a:noFill/>
          <a:ln w="28575">
            <a:solidFill>
              <a:srgbClr val="0F02B6"/>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ounded Rectangle 35"/>
          <p:cNvSpPr/>
          <p:nvPr/>
        </p:nvSpPr>
        <p:spPr>
          <a:xfrm>
            <a:off x="4034117" y="1488139"/>
            <a:ext cx="3065929" cy="2519082"/>
          </a:xfrm>
          <a:prstGeom prst="roundRect">
            <a:avLst>
              <a:gd name="adj" fmla="val 8482"/>
            </a:avLst>
          </a:prstGeom>
          <a:noFill/>
          <a:ln w="28575">
            <a:solidFill>
              <a:srgbClr val="0F02B6"/>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7" name="Rounded Rectangle 36"/>
          <p:cNvSpPr/>
          <p:nvPr/>
        </p:nvSpPr>
        <p:spPr>
          <a:xfrm>
            <a:off x="7100046" y="1851207"/>
            <a:ext cx="1689868" cy="457200"/>
          </a:xfrm>
          <a:prstGeom prst="round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rgbClr val="0F02B6"/>
                </a:solidFill>
              </a:rPr>
              <a:t>Design and Test Development</a:t>
            </a:r>
            <a:endParaRPr lang="en-US" sz="1600" dirty="0">
              <a:solidFill>
                <a:srgbClr val="0F02B6"/>
              </a:solidFill>
            </a:endParaRPr>
          </a:p>
        </p:txBody>
      </p:sp>
      <p:sp>
        <p:nvSpPr>
          <p:cNvPr id="38" name="Rounded Rectangle 37"/>
          <p:cNvSpPr/>
          <p:nvPr/>
        </p:nvSpPr>
        <p:spPr>
          <a:xfrm>
            <a:off x="2098315" y="309281"/>
            <a:ext cx="1050919" cy="457200"/>
          </a:xfrm>
          <a:prstGeom prst="round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rgbClr val="0F02B6"/>
                </a:solidFill>
              </a:rPr>
              <a:t>Customer</a:t>
            </a:r>
            <a:endParaRPr lang="en-US" sz="1600" dirty="0">
              <a:solidFill>
                <a:srgbClr val="0F02B6"/>
              </a:solidFill>
            </a:endParaRPr>
          </a:p>
        </p:txBody>
      </p:sp>
      <p:sp>
        <p:nvSpPr>
          <p:cNvPr id="39" name="Freeform 38"/>
          <p:cNvSpPr/>
          <p:nvPr/>
        </p:nvSpPr>
        <p:spPr>
          <a:xfrm>
            <a:off x="3048000" y="103093"/>
            <a:ext cx="1712259" cy="277906"/>
          </a:xfrm>
          <a:custGeom>
            <a:avLst/>
            <a:gdLst>
              <a:gd name="connsiteX0" fmla="*/ 0 w 1712259"/>
              <a:gd name="connsiteY0" fmla="*/ 277906 h 277906"/>
              <a:gd name="connsiteX1" fmla="*/ 860612 w 1712259"/>
              <a:gd name="connsiteY1" fmla="*/ 0 h 277906"/>
              <a:gd name="connsiteX2" fmla="*/ 1559859 w 1712259"/>
              <a:gd name="connsiteY2" fmla="*/ 0 h 277906"/>
              <a:gd name="connsiteX3" fmla="*/ 1712259 w 1712259"/>
              <a:gd name="connsiteY3" fmla="*/ 0 h 277906"/>
              <a:gd name="connsiteX4" fmla="*/ 1712259 w 1712259"/>
              <a:gd name="connsiteY4" fmla="*/ 215153 h 2779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2259" h="277906">
                <a:moveTo>
                  <a:pt x="0" y="277906"/>
                </a:moveTo>
                <a:lnTo>
                  <a:pt x="860612" y="0"/>
                </a:lnTo>
                <a:lnTo>
                  <a:pt x="1559859" y="0"/>
                </a:lnTo>
                <a:lnTo>
                  <a:pt x="1712259" y="0"/>
                </a:lnTo>
                <a:lnTo>
                  <a:pt x="1712259" y="215153"/>
                </a:lnTo>
              </a:path>
            </a:pathLst>
          </a:custGeom>
          <a:noFill/>
          <a:ln w="28575">
            <a:solidFill>
              <a:srgbClr val="0F02B6"/>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Freeform 39"/>
          <p:cNvSpPr/>
          <p:nvPr/>
        </p:nvSpPr>
        <p:spPr>
          <a:xfrm>
            <a:off x="2528047" y="784411"/>
            <a:ext cx="2214282" cy="5853953"/>
          </a:xfrm>
          <a:custGeom>
            <a:avLst/>
            <a:gdLst>
              <a:gd name="connsiteX0" fmla="*/ 2214282 w 2214282"/>
              <a:gd name="connsiteY0" fmla="*/ 5638800 h 5853953"/>
              <a:gd name="connsiteX1" fmla="*/ 2214282 w 2214282"/>
              <a:gd name="connsiteY1" fmla="*/ 5853953 h 5853953"/>
              <a:gd name="connsiteX2" fmla="*/ 0 w 2214282"/>
              <a:gd name="connsiteY2" fmla="*/ 5853953 h 5853953"/>
              <a:gd name="connsiteX3" fmla="*/ 0 w 2214282"/>
              <a:gd name="connsiteY3" fmla="*/ 0 h 5853953"/>
            </a:gdLst>
            <a:ahLst/>
            <a:cxnLst>
              <a:cxn ang="0">
                <a:pos x="connsiteX0" y="connsiteY0"/>
              </a:cxn>
              <a:cxn ang="0">
                <a:pos x="connsiteX1" y="connsiteY1"/>
              </a:cxn>
              <a:cxn ang="0">
                <a:pos x="connsiteX2" y="connsiteY2"/>
              </a:cxn>
              <a:cxn ang="0">
                <a:pos x="connsiteX3" y="connsiteY3"/>
              </a:cxn>
            </a:cxnLst>
            <a:rect l="l" t="t" r="r" b="b"/>
            <a:pathLst>
              <a:path w="2214282" h="5853953">
                <a:moveTo>
                  <a:pt x="2214282" y="5638800"/>
                </a:moveTo>
                <a:lnTo>
                  <a:pt x="2214282" y="5853953"/>
                </a:lnTo>
                <a:lnTo>
                  <a:pt x="0" y="5853953"/>
                </a:lnTo>
                <a:lnTo>
                  <a:pt x="0" y="0"/>
                </a:lnTo>
              </a:path>
            </a:pathLst>
          </a:custGeom>
          <a:noFill/>
          <a:ln w="28575">
            <a:solidFill>
              <a:srgbClr val="0F02B6"/>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reeform 40"/>
          <p:cNvSpPr/>
          <p:nvPr/>
        </p:nvSpPr>
        <p:spPr>
          <a:xfrm>
            <a:off x="3065929" y="596152"/>
            <a:ext cx="1066800" cy="134937"/>
          </a:xfrm>
          <a:custGeom>
            <a:avLst/>
            <a:gdLst>
              <a:gd name="connsiteX0" fmla="*/ 1066800 w 1066800"/>
              <a:gd name="connsiteY0" fmla="*/ 0 h 134937"/>
              <a:gd name="connsiteX1" fmla="*/ 493059 w 1066800"/>
              <a:gd name="connsiteY1" fmla="*/ 134470 h 134937"/>
              <a:gd name="connsiteX2" fmla="*/ 0 w 1066800"/>
              <a:gd name="connsiteY2" fmla="*/ 35859 h 134937"/>
            </a:gdLst>
            <a:ahLst/>
            <a:cxnLst>
              <a:cxn ang="0">
                <a:pos x="connsiteX0" y="connsiteY0"/>
              </a:cxn>
              <a:cxn ang="0">
                <a:pos x="connsiteX1" y="connsiteY1"/>
              </a:cxn>
              <a:cxn ang="0">
                <a:pos x="connsiteX2" y="connsiteY2"/>
              </a:cxn>
            </a:cxnLst>
            <a:rect l="l" t="t" r="r" b="b"/>
            <a:pathLst>
              <a:path w="1066800" h="134937">
                <a:moveTo>
                  <a:pt x="1066800" y="0"/>
                </a:moveTo>
                <a:cubicBezTo>
                  <a:pt x="868829" y="64247"/>
                  <a:pt x="670859" y="128494"/>
                  <a:pt x="493059" y="134470"/>
                </a:cubicBezTo>
                <a:cubicBezTo>
                  <a:pt x="315259" y="140447"/>
                  <a:pt x="157629" y="88153"/>
                  <a:pt x="0" y="35859"/>
                </a:cubicBezTo>
              </a:path>
            </a:pathLst>
          </a:custGeom>
          <a:noFill/>
          <a:ln w="28575">
            <a:solidFill>
              <a:srgbClr val="0F02B6"/>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Freeform 41"/>
          <p:cNvSpPr/>
          <p:nvPr/>
        </p:nvSpPr>
        <p:spPr>
          <a:xfrm>
            <a:off x="3904129" y="721658"/>
            <a:ext cx="228600" cy="450710"/>
          </a:xfrm>
          <a:custGeom>
            <a:avLst/>
            <a:gdLst>
              <a:gd name="connsiteX0" fmla="*/ 645654 w 645654"/>
              <a:gd name="connsiteY0" fmla="*/ 439270 h 450710"/>
              <a:gd name="connsiteX1" fmla="*/ 195 w 645654"/>
              <a:gd name="connsiteY1" fmla="*/ 394447 h 450710"/>
              <a:gd name="connsiteX2" fmla="*/ 591866 w 645654"/>
              <a:gd name="connsiteY2" fmla="*/ 0 h 450710"/>
            </a:gdLst>
            <a:ahLst/>
            <a:cxnLst>
              <a:cxn ang="0">
                <a:pos x="connsiteX0" y="connsiteY0"/>
              </a:cxn>
              <a:cxn ang="0">
                <a:pos x="connsiteX1" y="connsiteY1"/>
              </a:cxn>
              <a:cxn ang="0">
                <a:pos x="connsiteX2" y="connsiteY2"/>
              </a:cxn>
            </a:cxnLst>
            <a:rect l="l" t="t" r="r" b="b"/>
            <a:pathLst>
              <a:path w="645654" h="450710">
                <a:moveTo>
                  <a:pt x="645654" y="439270"/>
                </a:moveTo>
                <a:cubicBezTo>
                  <a:pt x="327407" y="453464"/>
                  <a:pt x="9160" y="467659"/>
                  <a:pt x="195" y="394447"/>
                </a:cubicBezTo>
                <a:cubicBezTo>
                  <a:pt x="-8770" y="321235"/>
                  <a:pt x="291548" y="160617"/>
                  <a:pt x="591866" y="0"/>
                </a:cubicBezTo>
              </a:path>
            </a:pathLst>
          </a:custGeom>
          <a:noFill/>
          <a:ln w="28575">
            <a:solidFill>
              <a:srgbClr val="0F02B6"/>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ounded Rectangle 42"/>
          <p:cNvSpPr/>
          <p:nvPr/>
        </p:nvSpPr>
        <p:spPr>
          <a:xfrm>
            <a:off x="3083858" y="432544"/>
            <a:ext cx="1030942" cy="228600"/>
          </a:xfrm>
          <a:prstGeom prst="round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i="1" dirty="0" smtClean="0">
                <a:solidFill>
                  <a:srgbClr val="0F02B6"/>
                </a:solidFill>
              </a:rPr>
              <a:t>Validate</a:t>
            </a:r>
            <a:endParaRPr lang="en-US" sz="1200" i="1" dirty="0">
              <a:solidFill>
                <a:srgbClr val="0F02B6"/>
              </a:solidFill>
            </a:endParaRPr>
          </a:p>
        </p:txBody>
      </p:sp>
      <p:sp>
        <p:nvSpPr>
          <p:cNvPr id="44" name="Rounded Rectangle 43"/>
          <p:cNvSpPr/>
          <p:nvPr/>
        </p:nvSpPr>
        <p:spPr>
          <a:xfrm>
            <a:off x="3070411" y="856124"/>
            <a:ext cx="1030942" cy="228600"/>
          </a:xfrm>
          <a:prstGeom prst="round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i="1" dirty="0" smtClean="0">
                <a:solidFill>
                  <a:srgbClr val="0F02B6"/>
                </a:solidFill>
              </a:rPr>
              <a:t>Verify</a:t>
            </a:r>
            <a:endParaRPr lang="en-US" sz="1200" i="1" dirty="0">
              <a:solidFill>
                <a:srgbClr val="0F02B6"/>
              </a:solidFill>
            </a:endParaRPr>
          </a:p>
        </p:txBody>
      </p:sp>
      <p:sp>
        <p:nvSpPr>
          <p:cNvPr id="45" name="Freeform 44"/>
          <p:cNvSpPr/>
          <p:nvPr/>
        </p:nvSpPr>
        <p:spPr>
          <a:xfrm>
            <a:off x="3737465" y="1304364"/>
            <a:ext cx="377335" cy="1541929"/>
          </a:xfrm>
          <a:custGeom>
            <a:avLst/>
            <a:gdLst>
              <a:gd name="connsiteX0" fmla="*/ 296653 w 377335"/>
              <a:gd name="connsiteY0" fmla="*/ 1541929 h 1541929"/>
              <a:gd name="connsiteX1" fmla="*/ 817 w 377335"/>
              <a:gd name="connsiteY1" fmla="*/ 717176 h 1541929"/>
              <a:gd name="connsiteX2" fmla="*/ 377335 w 377335"/>
              <a:gd name="connsiteY2" fmla="*/ 0 h 1541929"/>
            </a:gdLst>
            <a:ahLst/>
            <a:cxnLst>
              <a:cxn ang="0">
                <a:pos x="connsiteX0" y="connsiteY0"/>
              </a:cxn>
              <a:cxn ang="0">
                <a:pos x="connsiteX1" y="connsiteY1"/>
              </a:cxn>
              <a:cxn ang="0">
                <a:pos x="connsiteX2" y="connsiteY2"/>
              </a:cxn>
            </a:cxnLst>
            <a:rect l="l" t="t" r="r" b="b"/>
            <a:pathLst>
              <a:path w="377335" h="1541929">
                <a:moveTo>
                  <a:pt x="296653" y="1541929"/>
                </a:moveTo>
                <a:cubicBezTo>
                  <a:pt x="142011" y="1258046"/>
                  <a:pt x="-12630" y="974164"/>
                  <a:pt x="817" y="717176"/>
                </a:cubicBezTo>
                <a:cubicBezTo>
                  <a:pt x="14264" y="460188"/>
                  <a:pt x="195799" y="230094"/>
                  <a:pt x="377335" y="0"/>
                </a:cubicBezTo>
              </a:path>
            </a:pathLst>
          </a:custGeom>
          <a:noFill/>
          <a:ln w="28575">
            <a:solidFill>
              <a:srgbClr val="0F02B6"/>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ounded Rectangle 45"/>
          <p:cNvSpPr/>
          <p:nvPr/>
        </p:nvSpPr>
        <p:spPr>
          <a:xfrm>
            <a:off x="2706523" y="1958785"/>
            <a:ext cx="1030942" cy="228600"/>
          </a:xfrm>
          <a:prstGeom prst="round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i="1" dirty="0" smtClean="0">
                <a:solidFill>
                  <a:srgbClr val="00B0F0"/>
                </a:solidFill>
              </a:rPr>
              <a:t>Verify</a:t>
            </a:r>
            <a:endParaRPr lang="en-US" sz="1200" i="1" dirty="0">
              <a:solidFill>
                <a:srgbClr val="00B0F0"/>
              </a:solidFill>
            </a:endParaRPr>
          </a:p>
        </p:txBody>
      </p:sp>
      <p:sp>
        <p:nvSpPr>
          <p:cNvPr id="47" name="Freeform 46"/>
          <p:cNvSpPr/>
          <p:nvPr/>
        </p:nvSpPr>
        <p:spPr>
          <a:xfrm>
            <a:off x="3540571" y="1259540"/>
            <a:ext cx="601123" cy="3101788"/>
          </a:xfrm>
          <a:custGeom>
            <a:avLst/>
            <a:gdLst>
              <a:gd name="connsiteX0" fmla="*/ 601123 w 601123"/>
              <a:gd name="connsiteY0" fmla="*/ 3101788 h 3101788"/>
              <a:gd name="connsiteX1" fmla="*/ 488 w 601123"/>
              <a:gd name="connsiteY1" fmla="*/ 1075765 h 3101788"/>
              <a:gd name="connsiteX2" fmla="*/ 520441 w 601123"/>
              <a:gd name="connsiteY2" fmla="*/ 0 h 3101788"/>
            </a:gdLst>
            <a:ahLst/>
            <a:cxnLst>
              <a:cxn ang="0">
                <a:pos x="connsiteX0" y="connsiteY0"/>
              </a:cxn>
              <a:cxn ang="0">
                <a:pos x="connsiteX1" y="connsiteY1"/>
              </a:cxn>
              <a:cxn ang="0">
                <a:pos x="connsiteX2" y="connsiteY2"/>
              </a:cxn>
            </a:cxnLst>
            <a:rect l="l" t="t" r="r" b="b"/>
            <a:pathLst>
              <a:path w="601123" h="3101788">
                <a:moveTo>
                  <a:pt x="601123" y="3101788"/>
                </a:moveTo>
                <a:cubicBezTo>
                  <a:pt x="307529" y="2347259"/>
                  <a:pt x="13935" y="1592730"/>
                  <a:pt x="488" y="1075765"/>
                </a:cubicBezTo>
                <a:cubicBezTo>
                  <a:pt x="-12959" y="558800"/>
                  <a:pt x="253741" y="279400"/>
                  <a:pt x="520441" y="0"/>
                </a:cubicBezTo>
              </a:path>
            </a:pathLst>
          </a:custGeom>
          <a:noFill/>
          <a:ln w="28575">
            <a:solidFill>
              <a:srgbClr val="FF0000"/>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70C0"/>
              </a:solidFill>
            </a:endParaRPr>
          </a:p>
        </p:txBody>
      </p:sp>
      <p:sp>
        <p:nvSpPr>
          <p:cNvPr id="48" name="Freeform 47"/>
          <p:cNvSpPr/>
          <p:nvPr/>
        </p:nvSpPr>
        <p:spPr>
          <a:xfrm>
            <a:off x="3549350" y="3160058"/>
            <a:ext cx="547520" cy="1129553"/>
          </a:xfrm>
          <a:custGeom>
            <a:avLst/>
            <a:gdLst>
              <a:gd name="connsiteX0" fmla="*/ 547520 w 547520"/>
              <a:gd name="connsiteY0" fmla="*/ 1129553 h 1129553"/>
              <a:gd name="connsiteX1" fmla="*/ 673 w 547520"/>
              <a:gd name="connsiteY1" fmla="*/ 484094 h 1129553"/>
              <a:gd name="connsiteX2" fmla="*/ 457873 w 547520"/>
              <a:gd name="connsiteY2" fmla="*/ 0 h 1129553"/>
            </a:gdLst>
            <a:ahLst/>
            <a:cxnLst>
              <a:cxn ang="0">
                <a:pos x="connsiteX0" y="connsiteY0"/>
              </a:cxn>
              <a:cxn ang="0">
                <a:pos x="connsiteX1" y="connsiteY1"/>
              </a:cxn>
              <a:cxn ang="0">
                <a:pos x="connsiteX2" y="connsiteY2"/>
              </a:cxn>
            </a:cxnLst>
            <a:rect l="l" t="t" r="r" b="b"/>
            <a:pathLst>
              <a:path w="547520" h="1129553">
                <a:moveTo>
                  <a:pt x="547520" y="1129553"/>
                </a:moveTo>
                <a:cubicBezTo>
                  <a:pt x="281567" y="900953"/>
                  <a:pt x="15614" y="672353"/>
                  <a:pt x="673" y="484094"/>
                </a:cubicBezTo>
                <a:cubicBezTo>
                  <a:pt x="-14268" y="295835"/>
                  <a:pt x="221802" y="147917"/>
                  <a:pt x="457873" y="0"/>
                </a:cubicBezTo>
              </a:path>
            </a:pathLst>
          </a:custGeom>
          <a:noFill/>
          <a:ln w="28575">
            <a:solidFill>
              <a:srgbClr val="FF0000"/>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70C0"/>
              </a:solidFill>
            </a:endParaRPr>
          </a:p>
        </p:txBody>
      </p:sp>
      <p:sp>
        <p:nvSpPr>
          <p:cNvPr id="49" name="Rounded Rectangle 48"/>
          <p:cNvSpPr/>
          <p:nvPr/>
        </p:nvSpPr>
        <p:spPr>
          <a:xfrm>
            <a:off x="2706523" y="3451409"/>
            <a:ext cx="1030942" cy="228600"/>
          </a:xfrm>
          <a:prstGeom prst="round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i="1" dirty="0" smtClean="0">
                <a:solidFill>
                  <a:srgbClr val="00B0F0"/>
                </a:solidFill>
              </a:rPr>
              <a:t>Test</a:t>
            </a:r>
            <a:endParaRPr lang="en-US" sz="1200" i="1" dirty="0">
              <a:solidFill>
                <a:srgbClr val="00B0F0"/>
              </a:solidFill>
            </a:endParaRPr>
          </a:p>
        </p:txBody>
      </p:sp>
      <p:sp>
        <p:nvSpPr>
          <p:cNvPr id="50" name="Freeform 49"/>
          <p:cNvSpPr/>
          <p:nvPr/>
        </p:nvSpPr>
        <p:spPr>
          <a:xfrm>
            <a:off x="3505694" y="3608293"/>
            <a:ext cx="644965" cy="1389529"/>
          </a:xfrm>
          <a:custGeom>
            <a:avLst/>
            <a:gdLst>
              <a:gd name="connsiteX0" fmla="*/ 644965 w 644965"/>
              <a:gd name="connsiteY0" fmla="*/ 1389529 h 1389529"/>
              <a:gd name="connsiteX1" fmla="*/ 62259 w 644965"/>
              <a:gd name="connsiteY1" fmla="*/ 582706 h 1389529"/>
              <a:gd name="connsiteX2" fmla="*/ 44329 w 644965"/>
              <a:gd name="connsiteY2" fmla="*/ 0 h 1389529"/>
            </a:gdLst>
            <a:ahLst/>
            <a:cxnLst>
              <a:cxn ang="0">
                <a:pos x="connsiteX0" y="connsiteY0"/>
              </a:cxn>
              <a:cxn ang="0">
                <a:pos x="connsiteX1" y="connsiteY1"/>
              </a:cxn>
              <a:cxn ang="0">
                <a:pos x="connsiteX2" y="connsiteY2"/>
              </a:cxn>
            </a:cxnLst>
            <a:rect l="l" t="t" r="r" b="b"/>
            <a:pathLst>
              <a:path w="644965" h="1389529">
                <a:moveTo>
                  <a:pt x="644965" y="1389529"/>
                </a:moveTo>
                <a:cubicBezTo>
                  <a:pt x="403665" y="1101911"/>
                  <a:pt x="162365" y="814294"/>
                  <a:pt x="62259" y="582706"/>
                </a:cubicBezTo>
                <a:cubicBezTo>
                  <a:pt x="-37847" y="351118"/>
                  <a:pt x="3241" y="175559"/>
                  <a:pt x="44329" y="0"/>
                </a:cubicBezTo>
              </a:path>
            </a:pathLst>
          </a:custGeom>
          <a:noFill/>
          <a:ln w="28575">
            <a:solidFill>
              <a:srgbClr val="0F02B6"/>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Freeform 51"/>
          <p:cNvSpPr/>
          <p:nvPr/>
        </p:nvSpPr>
        <p:spPr>
          <a:xfrm>
            <a:off x="5378823" y="2774575"/>
            <a:ext cx="1997495" cy="2868706"/>
          </a:xfrm>
          <a:custGeom>
            <a:avLst/>
            <a:gdLst>
              <a:gd name="connsiteX0" fmla="*/ 0 w 1997495"/>
              <a:gd name="connsiteY0" fmla="*/ 2868706 h 2868706"/>
              <a:gd name="connsiteX1" fmla="*/ 1846730 w 1997495"/>
              <a:gd name="connsiteY1" fmla="*/ 1819836 h 2868706"/>
              <a:gd name="connsiteX2" fmla="*/ 1757083 w 1997495"/>
              <a:gd name="connsiteY2" fmla="*/ 0 h 2868706"/>
            </a:gdLst>
            <a:ahLst/>
            <a:cxnLst>
              <a:cxn ang="0">
                <a:pos x="connsiteX0" y="connsiteY0"/>
              </a:cxn>
              <a:cxn ang="0">
                <a:pos x="connsiteX1" y="connsiteY1"/>
              </a:cxn>
              <a:cxn ang="0">
                <a:pos x="connsiteX2" y="connsiteY2"/>
              </a:cxn>
            </a:cxnLst>
            <a:rect l="l" t="t" r="r" b="b"/>
            <a:pathLst>
              <a:path w="1997495" h="2868706">
                <a:moveTo>
                  <a:pt x="0" y="2868706"/>
                </a:moveTo>
                <a:cubicBezTo>
                  <a:pt x="776941" y="2583330"/>
                  <a:pt x="1553883" y="2297954"/>
                  <a:pt x="1846730" y="1819836"/>
                </a:cubicBezTo>
                <a:cubicBezTo>
                  <a:pt x="2139577" y="1341718"/>
                  <a:pt x="1948330" y="670859"/>
                  <a:pt x="1757083" y="0"/>
                </a:cubicBezTo>
              </a:path>
            </a:pathLst>
          </a:custGeom>
          <a:noFill/>
          <a:ln w="28575">
            <a:solidFill>
              <a:srgbClr val="0F02B6"/>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ounded Rectangle 52"/>
          <p:cNvSpPr/>
          <p:nvPr/>
        </p:nvSpPr>
        <p:spPr>
          <a:xfrm>
            <a:off x="6584575" y="4361328"/>
            <a:ext cx="1030942" cy="228600"/>
          </a:xfrm>
          <a:prstGeom prst="round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i="1" dirty="0" smtClean="0">
                <a:solidFill>
                  <a:srgbClr val="0F02B6"/>
                </a:solidFill>
              </a:rPr>
              <a:t>Test</a:t>
            </a:r>
            <a:endParaRPr lang="en-US" sz="1200" i="1" dirty="0">
              <a:solidFill>
                <a:srgbClr val="0F02B6"/>
              </a:solidFill>
            </a:endParaRPr>
          </a:p>
        </p:txBody>
      </p:sp>
    </p:spTree>
    <p:extLst>
      <p:ext uri="{BB962C8B-B14F-4D97-AF65-F5344CB8AC3E}">
        <p14:creationId xmlns:p14="http://schemas.microsoft.com/office/powerpoint/2010/main" val="882433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1243" y="393405"/>
            <a:ext cx="7239000" cy="723014"/>
          </a:xfrm>
        </p:spPr>
        <p:txBody>
          <a:bodyPr>
            <a:normAutofit fontScale="90000"/>
          </a:bodyPr>
          <a:lstStyle/>
          <a:p>
            <a:r>
              <a:rPr lang="en-US" dirty="0" smtClean="0"/>
              <a:t>Paper Map</a:t>
            </a:r>
            <a:endParaRPr lang="en-US" dirty="0"/>
          </a:p>
        </p:txBody>
      </p:sp>
      <p:sp>
        <p:nvSpPr>
          <p:cNvPr id="7" name="Slide Number Placeholder 3"/>
          <p:cNvSpPr>
            <a:spLocks noGrp="1"/>
          </p:cNvSpPr>
          <p:nvPr>
            <p:ph type="sldNum" sz="quarter" idx="11"/>
          </p:nvPr>
        </p:nvSpPr>
        <p:spPr>
          <a:xfrm>
            <a:off x="8686800" y="6477000"/>
            <a:ext cx="381000" cy="365125"/>
          </a:xfrm>
        </p:spPr>
        <p:txBody>
          <a:bodyPr/>
          <a:lstStyle/>
          <a:p>
            <a:r>
              <a:rPr lang="en-US" dirty="0" smtClean="0"/>
              <a:t>19</a:t>
            </a:r>
            <a:endParaRPr lang="en-US" dirty="0"/>
          </a:p>
        </p:txBody>
      </p:sp>
      <p:sp>
        <p:nvSpPr>
          <p:cNvPr id="8" name="TextBox 7"/>
          <p:cNvSpPr txBox="1"/>
          <p:nvPr/>
        </p:nvSpPr>
        <p:spPr>
          <a:xfrm>
            <a:off x="2315108" y="1981587"/>
            <a:ext cx="2389100" cy="646331"/>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dirty="0" smtClean="0"/>
              <a:t>[1] Small Delay Defects Detection for Long Path</a:t>
            </a:r>
            <a:endParaRPr lang="en-US" dirty="0"/>
          </a:p>
        </p:txBody>
      </p:sp>
      <p:sp>
        <p:nvSpPr>
          <p:cNvPr id="9" name="TextBox 8"/>
          <p:cNvSpPr txBox="1"/>
          <p:nvPr/>
        </p:nvSpPr>
        <p:spPr>
          <a:xfrm>
            <a:off x="5320229" y="3603588"/>
            <a:ext cx="2670379" cy="369332"/>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dirty="0" smtClean="0"/>
              <a:t>[2] Transition Fault Testing</a:t>
            </a:r>
            <a:endParaRPr lang="en-US" dirty="0"/>
          </a:p>
        </p:txBody>
      </p:sp>
      <p:sp>
        <p:nvSpPr>
          <p:cNvPr id="10" name="TextBox 9"/>
          <p:cNvSpPr txBox="1"/>
          <p:nvPr/>
        </p:nvSpPr>
        <p:spPr>
          <a:xfrm>
            <a:off x="3694588" y="5072091"/>
            <a:ext cx="2976718" cy="369332"/>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dirty="0" smtClean="0"/>
              <a:t>[4] </a:t>
            </a:r>
            <a:r>
              <a:rPr lang="en-US" dirty="0" smtClean="0"/>
              <a:t>Multiple-Detect Concept</a:t>
            </a:r>
            <a:endParaRPr lang="en-US" dirty="0"/>
          </a:p>
        </p:txBody>
      </p:sp>
      <p:sp>
        <p:nvSpPr>
          <p:cNvPr id="11" name="Freeform 10"/>
          <p:cNvSpPr/>
          <p:nvPr/>
        </p:nvSpPr>
        <p:spPr>
          <a:xfrm>
            <a:off x="4411298" y="2795155"/>
            <a:ext cx="45719" cy="2100754"/>
          </a:xfrm>
          <a:custGeom>
            <a:avLst/>
            <a:gdLst>
              <a:gd name="connsiteX0" fmla="*/ 0 w 0"/>
              <a:gd name="connsiteY0" fmla="*/ 591670 h 591670"/>
              <a:gd name="connsiteX1" fmla="*/ 0 w 0"/>
              <a:gd name="connsiteY1" fmla="*/ 0 h 591670"/>
            </a:gdLst>
            <a:ahLst/>
            <a:cxnLst>
              <a:cxn ang="0">
                <a:pos x="connsiteX0" y="connsiteY0"/>
              </a:cxn>
              <a:cxn ang="0">
                <a:pos x="connsiteX1" y="connsiteY1"/>
              </a:cxn>
            </a:cxnLst>
            <a:rect l="l" t="t" r="r" b="b"/>
            <a:pathLst>
              <a:path h="591670">
                <a:moveTo>
                  <a:pt x="0" y="591670"/>
                </a:moveTo>
                <a:lnTo>
                  <a:pt x="0" y="0"/>
                </a:lnTo>
              </a:path>
            </a:pathLst>
          </a:custGeom>
          <a:noFill/>
          <a:ln w="28575">
            <a:solidFill>
              <a:srgbClr val="0F02B6"/>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cv</a:t>
            </a:r>
            <a:endParaRPr lang="en-US" dirty="0"/>
          </a:p>
        </p:txBody>
      </p:sp>
      <p:sp>
        <p:nvSpPr>
          <p:cNvPr id="12" name="Freeform 11"/>
          <p:cNvSpPr/>
          <p:nvPr/>
        </p:nvSpPr>
        <p:spPr>
          <a:xfrm rot="16200000">
            <a:off x="4825748" y="1709308"/>
            <a:ext cx="714398" cy="544558"/>
          </a:xfrm>
          <a:custGeom>
            <a:avLst/>
            <a:gdLst>
              <a:gd name="connsiteX0" fmla="*/ 0 w 0"/>
              <a:gd name="connsiteY0" fmla="*/ 376518 h 376518"/>
              <a:gd name="connsiteX1" fmla="*/ 0 w 0"/>
              <a:gd name="connsiteY1" fmla="*/ 0 h 376518"/>
            </a:gdLst>
            <a:ahLst/>
            <a:cxnLst>
              <a:cxn ang="0">
                <a:pos x="connsiteX0" y="connsiteY0"/>
              </a:cxn>
              <a:cxn ang="0">
                <a:pos x="connsiteX1" y="connsiteY1"/>
              </a:cxn>
            </a:cxnLst>
            <a:rect l="l" t="t" r="r" b="b"/>
            <a:pathLst>
              <a:path h="376518">
                <a:moveTo>
                  <a:pt x="0" y="376518"/>
                </a:moveTo>
                <a:lnTo>
                  <a:pt x="0" y="0"/>
                </a:lnTo>
              </a:path>
            </a:pathLst>
          </a:custGeom>
          <a:noFill/>
          <a:ln w="28575">
            <a:solidFill>
              <a:srgbClr val="0F02B6"/>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rot="17479985">
            <a:off x="5475810" y="2092831"/>
            <a:ext cx="287881" cy="1756711"/>
          </a:xfrm>
          <a:custGeom>
            <a:avLst/>
            <a:gdLst>
              <a:gd name="connsiteX0" fmla="*/ 0 w 0"/>
              <a:gd name="connsiteY0" fmla="*/ 591670 h 591670"/>
              <a:gd name="connsiteX1" fmla="*/ 0 w 0"/>
              <a:gd name="connsiteY1" fmla="*/ 0 h 591670"/>
            </a:gdLst>
            <a:ahLst/>
            <a:cxnLst>
              <a:cxn ang="0">
                <a:pos x="connsiteX0" y="connsiteY0"/>
              </a:cxn>
              <a:cxn ang="0">
                <a:pos x="connsiteX1" y="connsiteY1"/>
              </a:cxn>
            </a:cxnLst>
            <a:rect l="l" t="t" r="r" b="b"/>
            <a:pathLst>
              <a:path h="591670">
                <a:moveTo>
                  <a:pt x="0" y="591670"/>
                </a:moveTo>
                <a:lnTo>
                  <a:pt x="0" y="0"/>
                </a:lnTo>
              </a:path>
            </a:pathLst>
          </a:custGeom>
          <a:noFill/>
          <a:ln w="28575">
            <a:solidFill>
              <a:srgbClr val="0F02B6"/>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1431061" y="3438548"/>
            <a:ext cx="2263527" cy="646331"/>
          </a:xfrm>
          <a:prstGeom prst="rect">
            <a:avLst/>
          </a:prstGeom>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dirty="0" smtClean="0"/>
              <a:t>[3] </a:t>
            </a:r>
            <a:r>
              <a:rPr lang="en-US" dirty="0" smtClean="0"/>
              <a:t>General Delay Testing in </a:t>
            </a:r>
            <a:r>
              <a:rPr lang="en-US" dirty="0" err="1" smtClean="0"/>
              <a:t>Nano</a:t>
            </a:r>
            <a:r>
              <a:rPr lang="en-US" dirty="0" smtClean="0"/>
              <a:t>-Scale</a:t>
            </a:r>
            <a:endParaRPr lang="en-US" dirty="0"/>
          </a:p>
        </p:txBody>
      </p:sp>
      <p:sp>
        <p:nvSpPr>
          <p:cNvPr id="17" name="TextBox 16"/>
          <p:cNvSpPr txBox="1"/>
          <p:nvPr/>
        </p:nvSpPr>
        <p:spPr>
          <a:xfrm>
            <a:off x="5721933" y="1981587"/>
            <a:ext cx="2450265" cy="646331"/>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dirty="0" smtClean="0"/>
              <a:t>[5] </a:t>
            </a:r>
            <a:r>
              <a:rPr lang="en-US" dirty="0" smtClean="0"/>
              <a:t>Small Delay Detect for Short Paths</a:t>
            </a:r>
            <a:endParaRPr lang="en-US" dirty="0"/>
          </a:p>
        </p:txBody>
      </p:sp>
      <p:sp>
        <p:nvSpPr>
          <p:cNvPr id="22" name="Freeform 21"/>
          <p:cNvSpPr/>
          <p:nvPr/>
        </p:nvSpPr>
        <p:spPr>
          <a:xfrm flipH="1">
            <a:off x="3177551" y="2711336"/>
            <a:ext cx="45719" cy="713465"/>
          </a:xfrm>
          <a:custGeom>
            <a:avLst/>
            <a:gdLst>
              <a:gd name="connsiteX0" fmla="*/ 0 w 0"/>
              <a:gd name="connsiteY0" fmla="*/ 591670 h 591670"/>
              <a:gd name="connsiteX1" fmla="*/ 0 w 0"/>
              <a:gd name="connsiteY1" fmla="*/ 0 h 591670"/>
            </a:gdLst>
            <a:ahLst/>
            <a:cxnLst>
              <a:cxn ang="0">
                <a:pos x="connsiteX0" y="connsiteY0"/>
              </a:cxn>
              <a:cxn ang="0">
                <a:pos x="connsiteX1" y="connsiteY1"/>
              </a:cxn>
            </a:cxnLst>
            <a:rect l="l" t="t" r="r" b="b"/>
            <a:pathLst>
              <a:path h="591670">
                <a:moveTo>
                  <a:pt x="0" y="591670"/>
                </a:moveTo>
                <a:lnTo>
                  <a:pt x="0" y="0"/>
                </a:lnTo>
              </a:path>
            </a:pathLst>
          </a:custGeom>
          <a:noFill/>
          <a:ln w="28575">
            <a:solidFill>
              <a:srgbClr val="0F02B6"/>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cv</a:t>
            </a:r>
            <a:endParaRPr lang="en-US" dirty="0"/>
          </a:p>
        </p:txBody>
      </p:sp>
    </p:spTree>
    <p:extLst>
      <p:ext uri="{BB962C8B-B14F-4D97-AF65-F5344CB8AC3E}">
        <p14:creationId xmlns:p14="http://schemas.microsoft.com/office/powerpoint/2010/main" val="22043857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 to </a:t>
            </a:r>
            <a:r>
              <a:rPr lang="en-US" dirty="0" smtClean="0"/>
              <a:t>Delay </a:t>
            </a:r>
            <a:r>
              <a:rPr lang="en-US" dirty="0" smtClean="0"/>
              <a:t>Test</a:t>
            </a:r>
            <a:endParaRPr lang="en-US" dirty="0"/>
          </a:p>
        </p:txBody>
      </p:sp>
      <p:sp>
        <p:nvSpPr>
          <p:cNvPr id="3" name="Content Placeholder 2"/>
          <p:cNvSpPr>
            <a:spLocks noGrp="1"/>
          </p:cNvSpPr>
          <p:nvPr>
            <p:ph idx="1"/>
          </p:nvPr>
        </p:nvSpPr>
        <p:spPr>
          <a:xfrm>
            <a:off x="1219200" y="1475509"/>
            <a:ext cx="7467600" cy="4876800"/>
          </a:xfrm>
        </p:spPr>
        <p:txBody>
          <a:bodyPr>
            <a:normAutofit/>
          </a:bodyPr>
          <a:lstStyle/>
          <a:p>
            <a:r>
              <a:rPr lang="en-US" dirty="0" smtClean="0"/>
              <a:t>Approach </a:t>
            </a:r>
          </a:p>
          <a:p>
            <a:pPr lvl="1"/>
            <a:r>
              <a:rPr lang="en-US" dirty="0" smtClean="0"/>
              <a:t>At-speed Functional Pattern</a:t>
            </a:r>
          </a:p>
          <a:p>
            <a:pPr lvl="1"/>
            <a:r>
              <a:rPr lang="en-US" dirty="0" smtClean="0"/>
              <a:t>Scan Based Structural Test (Cost Effective)</a:t>
            </a:r>
          </a:p>
          <a:p>
            <a:r>
              <a:rPr lang="en-US" dirty="0" smtClean="0"/>
              <a:t>Tool</a:t>
            </a:r>
            <a:endParaRPr lang="en-US" dirty="0" smtClean="0"/>
          </a:p>
          <a:p>
            <a:pPr lvl="1"/>
            <a:r>
              <a:rPr lang="en-US" dirty="0" smtClean="0"/>
              <a:t>Automatic Test Pattern Generator (ATPG)</a:t>
            </a:r>
          </a:p>
          <a:p>
            <a:pPr lvl="2"/>
            <a:r>
              <a:rPr lang="en-US" dirty="0" smtClean="0"/>
              <a:t>Timing Aware ATPG (Expensive and Time Consuming)</a:t>
            </a:r>
          </a:p>
          <a:p>
            <a:pPr lvl="2"/>
            <a:r>
              <a:rPr lang="en-US" dirty="0" smtClean="0"/>
              <a:t>Timing Unaware ATPG (Cheap and Fast)</a:t>
            </a:r>
            <a:endParaRPr lang="en-US" dirty="0" smtClean="0"/>
          </a:p>
          <a:p>
            <a:r>
              <a:rPr lang="en-US" dirty="0" smtClean="0"/>
              <a:t>Fault Model</a:t>
            </a:r>
            <a:endParaRPr lang="en-US" dirty="0" smtClean="0"/>
          </a:p>
          <a:p>
            <a:pPr lvl="1"/>
            <a:r>
              <a:rPr lang="en-US" dirty="0" smtClean="0"/>
              <a:t>Transition Fault</a:t>
            </a:r>
          </a:p>
          <a:p>
            <a:pPr lvl="2"/>
            <a:r>
              <a:rPr lang="en-US" dirty="0" smtClean="0"/>
              <a:t>Slow-to-Rise</a:t>
            </a:r>
          </a:p>
          <a:p>
            <a:pPr lvl="2"/>
            <a:r>
              <a:rPr lang="en-US" dirty="0" smtClean="0"/>
              <a:t>Slow-to-Fall</a:t>
            </a:r>
          </a:p>
          <a:p>
            <a:pPr lvl="1"/>
            <a:r>
              <a:rPr lang="en-US" dirty="0" smtClean="0"/>
              <a:t>Path Delay Fault</a:t>
            </a:r>
            <a:endParaRPr lang="en-US"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3</a:t>
            </a:fld>
            <a:endParaRPr lang="en-US" dirty="0"/>
          </a:p>
        </p:txBody>
      </p:sp>
    </p:spTree>
    <p:extLst>
      <p:ext uri="{BB962C8B-B14F-4D97-AF65-F5344CB8AC3E}">
        <p14:creationId xmlns:p14="http://schemas.microsoft.com/office/powerpoint/2010/main" val="17370557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8700" y="423430"/>
            <a:ext cx="7848600" cy="623455"/>
          </a:xfrm>
        </p:spPr>
        <p:txBody>
          <a:bodyPr>
            <a:normAutofit fontScale="90000"/>
          </a:bodyPr>
          <a:lstStyle/>
          <a:p>
            <a:r>
              <a:rPr lang="en-US" altLang="zh-CN" dirty="0"/>
              <a:t>Problem of Current ATPG Approach</a:t>
            </a:r>
          </a:p>
        </p:txBody>
      </p:sp>
      <p:sp>
        <p:nvSpPr>
          <p:cNvPr id="3" name="Content Placeholder 2"/>
          <p:cNvSpPr>
            <a:spLocks noGrp="1"/>
          </p:cNvSpPr>
          <p:nvPr>
            <p:ph idx="1"/>
          </p:nvPr>
        </p:nvSpPr>
        <p:spPr>
          <a:xfrm>
            <a:off x="1343890" y="1046885"/>
            <a:ext cx="7342910" cy="1821007"/>
          </a:xfrm>
        </p:spPr>
        <p:txBody>
          <a:bodyPr>
            <a:normAutofit/>
          </a:bodyPr>
          <a:lstStyle/>
          <a:p>
            <a:r>
              <a:rPr lang="en-US" sz="2000" dirty="0" smtClean="0"/>
              <a:t>Timing aware ATPG is too time consuming and expensive.</a:t>
            </a:r>
          </a:p>
          <a:p>
            <a:r>
              <a:rPr lang="en-US" sz="2000" dirty="0" smtClean="0"/>
              <a:t>Timing unaware ATPG can only detect timing violation on short path. However, long paths are more likely to fail due to small delay defects.</a:t>
            </a:r>
            <a:endParaRPr lang="en-US" altLang="zh-CN" sz="2000"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4</a:t>
            </a:fld>
            <a:endParaRPr lang="en-US" dirty="0"/>
          </a:p>
        </p:txBody>
      </p:sp>
      <p:sp>
        <p:nvSpPr>
          <p:cNvPr id="8" name="TextBox 7"/>
          <p:cNvSpPr txBox="1"/>
          <p:nvPr/>
        </p:nvSpPr>
        <p:spPr>
          <a:xfrm>
            <a:off x="1853045" y="6472878"/>
            <a:ext cx="6324600" cy="276999"/>
          </a:xfrm>
          <a:prstGeom prst="rect">
            <a:avLst/>
          </a:prstGeom>
          <a:noFill/>
        </p:spPr>
        <p:txBody>
          <a:bodyPr wrap="square" rtlCol="0">
            <a:spAutoFit/>
          </a:bodyPr>
          <a:lstStyle/>
          <a:p>
            <a:r>
              <a:rPr lang="en-US" altLang="zh-CN" sz="1200" dirty="0">
                <a:solidFill>
                  <a:srgbClr val="000000"/>
                </a:solidFill>
              </a:rPr>
              <a:t>http://www.edn.com/design/test-and-measurement/4381761/Small-delay-defect-testing-4381761</a:t>
            </a:r>
            <a:endParaRPr lang="en-US" sz="1200" dirty="0">
              <a:solidFill>
                <a:srgbClr val="000000"/>
              </a:solidFill>
            </a:endParaRPr>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92804" y="2365527"/>
            <a:ext cx="4645082" cy="4107351"/>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683202"/>
            <a:ext cx="7848600" cy="623455"/>
          </a:xfrm>
        </p:spPr>
        <p:txBody>
          <a:bodyPr>
            <a:normAutofit fontScale="90000"/>
          </a:bodyPr>
          <a:lstStyle/>
          <a:p>
            <a:r>
              <a:rPr lang="en-US" dirty="0" smtClean="0"/>
              <a:t>Goal of This </a:t>
            </a:r>
            <a:r>
              <a:rPr lang="en-US" dirty="0"/>
              <a:t>W</a:t>
            </a:r>
            <a:r>
              <a:rPr lang="en-US" dirty="0" smtClean="0"/>
              <a:t>ork</a:t>
            </a:r>
            <a:endParaRPr lang="en-US" dirty="0"/>
          </a:p>
        </p:txBody>
      </p:sp>
      <p:sp>
        <p:nvSpPr>
          <p:cNvPr id="3" name="Content Placeholder 2"/>
          <p:cNvSpPr>
            <a:spLocks noGrp="1"/>
          </p:cNvSpPr>
          <p:nvPr>
            <p:ph idx="1"/>
          </p:nvPr>
        </p:nvSpPr>
        <p:spPr>
          <a:xfrm>
            <a:off x="1219200" y="1306657"/>
            <a:ext cx="7623464" cy="1124816"/>
          </a:xfrm>
        </p:spPr>
        <p:txBody>
          <a:bodyPr>
            <a:normAutofit/>
          </a:bodyPr>
          <a:lstStyle/>
          <a:p>
            <a:pPr marL="342900" lvl="1" indent="-342900"/>
            <a:r>
              <a:rPr lang="en-US" altLang="zh-CN" sz="2000" dirty="0">
                <a:solidFill>
                  <a:srgbClr val="000000"/>
                </a:solidFill>
              </a:rPr>
              <a:t>Develop a new </a:t>
            </a:r>
            <a:r>
              <a:rPr lang="en-US" altLang="zh-CN" sz="2400" dirty="0">
                <a:solidFill>
                  <a:srgbClr val="000000"/>
                </a:solidFill>
              </a:rPr>
              <a:t>approach/automation</a:t>
            </a:r>
            <a:r>
              <a:rPr lang="en-US" altLang="zh-CN" sz="2000" dirty="0">
                <a:solidFill>
                  <a:srgbClr val="000000"/>
                </a:solidFill>
              </a:rPr>
              <a:t> flow to use timing unaware ATPG to detect most of the timing violation of device under test </a:t>
            </a:r>
            <a:r>
              <a:rPr lang="en-US" altLang="zh-CN" sz="2000" dirty="0" smtClean="0">
                <a:solidFill>
                  <a:srgbClr val="000000"/>
                </a:solidFill>
              </a:rPr>
              <a:t>including small delay defects.</a:t>
            </a:r>
            <a:endParaRPr lang="en-US" altLang="zh-CN" sz="2000" dirty="0">
              <a:solidFill>
                <a:srgbClr val="000000"/>
              </a:solidFill>
            </a:endParaRPr>
          </a:p>
          <a:p>
            <a:endParaRPr lang="en-US" sz="2400" dirty="0" smtClean="0"/>
          </a:p>
          <a:p>
            <a:endParaRPr lang="en-US" sz="2400" dirty="0" smtClean="0"/>
          </a:p>
        </p:txBody>
      </p:sp>
      <p:sp>
        <p:nvSpPr>
          <p:cNvPr id="4" name="Slide Number Placeholder 3"/>
          <p:cNvSpPr>
            <a:spLocks noGrp="1"/>
          </p:cNvSpPr>
          <p:nvPr>
            <p:ph type="sldNum" sz="quarter" idx="11"/>
          </p:nvPr>
        </p:nvSpPr>
        <p:spPr/>
        <p:txBody>
          <a:bodyPr/>
          <a:lstStyle/>
          <a:p>
            <a:fld id="{173F9154-291C-425A-A36F-60764B2CA33B}" type="slidenum">
              <a:rPr lang="en-US" smtClean="0"/>
              <a:pPr/>
              <a:t>5</a:t>
            </a:fld>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49860" y="2431473"/>
            <a:ext cx="6362142" cy="3741882"/>
          </a:xfrm>
          <a:prstGeom prst="rect">
            <a:avLst/>
          </a:prstGeom>
        </p:spPr>
      </p:pic>
      <p:sp>
        <p:nvSpPr>
          <p:cNvPr id="6" name="TextBox 5"/>
          <p:cNvSpPr txBox="1"/>
          <p:nvPr/>
        </p:nvSpPr>
        <p:spPr>
          <a:xfrm>
            <a:off x="1666008" y="6090227"/>
            <a:ext cx="6729846" cy="461665"/>
          </a:xfrm>
          <a:prstGeom prst="rect">
            <a:avLst/>
          </a:prstGeom>
          <a:noFill/>
        </p:spPr>
        <p:txBody>
          <a:bodyPr wrap="square" rtlCol="0">
            <a:spAutoFit/>
          </a:bodyPr>
          <a:lstStyle/>
          <a:p>
            <a:r>
              <a:rPr lang="en-US" altLang="zh-CN" sz="1200" dirty="0"/>
              <a:t>Ahmed, </a:t>
            </a:r>
            <a:r>
              <a:rPr lang="en-US" altLang="zh-CN" sz="1200" dirty="0" err="1"/>
              <a:t>Nisar</a:t>
            </a:r>
            <a:r>
              <a:rPr lang="en-US" altLang="zh-CN" sz="1200" dirty="0"/>
              <a:t>, Mohammad </a:t>
            </a:r>
            <a:r>
              <a:rPr lang="en-US" altLang="zh-CN" sz="1200" dirty="0" err="1"/>
              <a:t>Tehranipoor</a:t>
            </a:r>
            <a:r>
              <a:rPr lang="en-US" altLang="zh-CN" sz="1200" dirty="0"/>
              <a:t>, and Vinay </a:t>
            </a:r>
            <a:r>
              <a:rPr lang="en-US" altLang="zh-CN" sz="1200" dirty="0" err="1"/>
              <a:t>Jayaram</a:t>
            </a:r>
            <a:r>
              <a:rPr lang="en-US" altLang="zh-CN" sz="1200" dirty="0"/>
              <a:t>. "Timing-based delay test for screening small delay defects." In </a:t>
            </a:r>
            <a:r>
              <a:rPr lang="en-US" altLang="zh-CN" sz="1200" i="1" dirty="0"/>
              <a:t>Proceedings of the 43rd annual Design Automation Conference</a:t>
            </a:r>
            <a:r>
              <a:rPr lang="en-US" altLang="zh-CN" sz="1200" dirty="0"/>
              <a:t>, pp. 320-325. ACM, 2006.</a:t>
            </a:r>
            <a:endParaRPr lang="en-US" sz="1200" dirty="0"/>
          </a:p>
        </p:txBody>
      </p:sp>
      <p:sp>
        <p:nvSpPr>
          <p:cNvPr id="7" name="Oval 6"/>
          <p:cNvSpPr/>
          <p:nvPr/>
        </p:nvSpPr>
        <p:spPr>
          <a:xfrm>
            <a:off x="3326824" y="2887883"/>
            <a:ext cx="1589809" cy="3091145"/>
          </a:xfrm>
          <a:prstGeom prst="ellipse">
            <a:avLst/>
          </a:prstGeom>
          <a:noFill/>
          <a:ln w="28575">
            <a:solidFill>
              <a:srgbClr val="FF0000"/>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Straight Arrow Connector 8"/>
          <p:cNvCxnSpPr/>
          <p:nvPr/>
        </p:nvCxnSpPr>
        <p:spPr>
          <a:xfrm>
            <a:off x="4946073" y="4405745"/>
            <a:ext cx="1787236"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87670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433820"/>
            <a:ext cx="7848600" cy="623455"/>
          </a:xfrm>
        </p:spPr>
        <p:txBody>
          <a:bodyPr>
            <a:normAutofit fontScale="90000"/>
          </a:bodyPr>
          <a:lstStyle/>
          <a:p>
            <a:r>
              <a:rPr lang="en-US" dirty="0" smtClean="0"/>
              <a:t>Path Length Analysis </a:t>
            </a:r>
            <a:endParaRPr lang="en-US" dirty="0"/>
          </a:p>
        </p:txBody>
      </p:sp>
      <p:sp>
        <p:nvSpPr>
          <p:cNvPr id="3" name="Content Placeholder 2"/>
          <p:cNvSpPr>
            <a:spLocks noGrp="1"/>
          </p:cNvSpPr>
          <p:nvPr>
            <p:ph idx="1"/>
          </p:nvPr>
        </p:nvSpPr>
        <p:spPr>
          <a:xfrm>
            <a:off x="1219199" y="1057275"/>
            <a:ext cx="7848600" cy="1633970"/>
          </a:xfrm>
        </p:spPr>
        <p:txBody>
          <a:bodyPr>
            <a:noAutofit/>
          </a:bodyPr>
          <a:lstStyle/>
          <a:p>
            <a:r>
              <a:rPr lang="en-US" altLang="zh-CN" sz="2000" b="1" dirty="0" smtClean="0"/>
              <a:t>Long </a:t>
            </a:r>
            <a:r>
              <a:rPr lang="en-US" altLang="zh-CN" sz="2000" b="1" dirty="0"/>
              <a:t>Path (LP): </a:t>
            </a:r>
            <a:r>
              <a:rPr lang="en-US" altLang="zh-CN" sz="2000" dirty="0"/>
              <a:t>A long path in a design is defined as a </a:t>
            </a:r>
            <a:r>
              <a:rPr lang="en-US" altLang="zh-CN" sz="2000" dirty="0" smtClean="0"/>
              <a:t>path, if </a:t>
            </a:r>
            <a:r>
              <a:rPr lang="en-US" altLang="zh-CN" sz="2000" dirty="0"/>
              <a:t>affected by a small delay defect can cause a timing </a:t>
            </a:r>
            <a:r>
              <a:rPr lang="en-US" altLang="zh-CN" sz="2000" dirty="0" smtClean="0"/>
              <a:t>failure. </a:t>
            </a:r>
          </a:p>
          <a:p>
            <a:r>
              <a:rPr lang="en-US" altLang="zh-CN" sz="2000" b="1" dirty="0" smtClean="0"/>
              <a:t>Short </a:t>
            </a:r>
            <a:r>
              <a:rPr lang="en-US" altLang="zh-CN" sz="2000" b="1" dirty="0"/>
              <a:t>Path (SP): </a:t>
            </a:r>
            <a:r>
              <a:rPr lang="en-US" altLang="zh-CN" sz="2000" dirty="0"/>
              <a:t>A short path requires a significant </a:t>
            </a:r>
            <a:r>
              <a:rPr lang="en-US" altLang="zh-CN" sz="2000" dirty="0" smtClean="0"/>
              <a:t>delay defect </a:t>
            </a:r>
            <a:r>
              <a:rPr lang="en-US" altLang="zh-CN" sz="2000" dirty="0"/>
              <a:t>size that will create a very large timing variability </a:t>
            </a:r>
            <a:r>
              <a:rPr lang="en-US" altLang="zh-CN" sz="2000" dirty="0" smtClean="0"/>
              <a:t>to cause </a:t>
            </a:r>
            <a:r>
              <a:rPr lang="en-US" altLang="zh-CN" sz="2000" dirty="0"/>
              <a:t>a </a:t>
            </a:r>
            <a:r>
              <a:rPr lang="en-US" altLang="zh-CN" sz="2000" dirty="0" smtClean="0"/>
              <a:t>failure.</a:t>
            </a:r>
          </a:p>
          <a:p>
            <a:r>
              <a:rPr lang="en-US" altLang="zh-CN" sz="2000" b="1" dirty="0" smtClean="0"/>
              <a:t>Intermediate </a:t>
            </a:r>
            <a:r>
              <a:rPr lang="en-US" altLang="zh-CN" sz="2000" b="1" dirty="0"/>
              <a:t>Path (IP): </a:t>
            </a:r>
            <a:r>
              <a:rPr lang="en-US" altLang="zh-CN" sz="2000" dirty="0"/>
              <a:t>A path with a delay in the </a:t>
            </a:r>
            <a:r>
              <a:rPr lang="en-US" altLang="zh-CN" sz="2000" dirty="0" smtClean="0"/>
              <a:t>range other </a:t>
            </a:r>
            <a:r>
              <a:rPr lang="en-US" altLang="zh-CN" sz="2000" dirty="0"/>
              <a:t>than long paths</a:t>
            </a:r>
            <a:endParaRPr lang="en-US" sz="2000" dirty="0" smtClean="0"/>
          </a:p>
        </p:txBody>
      </p:sp>
      <p:sp>
        <p:nvSpPr>
          <p:cNvPr id="4" name="Slide Number Placeholder 3"/>
          <p:cNvSpPr>
            <a:spLocks noGrp="1"/>
          </p:cNvSpPr>
          <p:nvPr>
            <p:ph type="sldNum" sz="quarter" idx="11"/>
          </p:nvPr>
        </p:nvSpPr>
        <p:spPr/>
        <p:txBody>
          <a:bodyPr/>
          <a:lstStyle/>
          <a:p>
            <a:fld id="{173F9154-291C-425A-A36F-60764B2CA33B}" type="slidenum">
              <a:rPr lang="en-US" smtClean="0"/>
              <a:pPr/>
              <a:t>6</a:t>
            </a:fld>
            <a:endParaRPr lang="en-US" dirty="0"/>
          </a:p>
        </p:txBody>
      </p:sp>
      <p:sp>
        <p:nvSpPr>
          <p:cNvPr id="6" name="TextBox 5"/>
          <p:cNvSpPr txBox="1"/>
          <p:nvPr/>
        </p:nvSpPr>
        <p:spPr>
          <a:xfrm>
            <a:off x="1562100" y="6380460"/>
            <a:ext cx="6729846" cy="461665"/>
          </a:xfrm>
          <a:prstGeom prst="rect">
            <a:avLst/>
          </a:prstGeom>
          <a:noFill/>
        </p:spPr>
        <p:txBody>
          <a:bodyPr wrap="square" rtlCol="0">
            <a:spAutoFit/>
          </a:bodyPr>
          <a:lstStyle/>
          <a:p>
            <a:r>
              <a:rPr lang="en-US" altLang="zh-CN" sz="1200" dirty="0"/>
              <a:t>Ahmed, </a:t>
            </a:r>
            <a:r>
              <a:rPr lang="en-US" altLang="zh-CN" sz="1200" dirty="0" err="1"/>
              <a:t>Nisar</a:t>
            </a:r>
            <a:r>
              <a:rPr lang="en-US" altLang="zh-CN" sz="1200" dirty="0"/>
              <a:t>, Mohammad </a:t>
            </a:r>
            <a:r>
              <a:rPr lang="en-US" altLang="zh-CN" sz="1200" dirty="0" err="1"/>
              <a:t>Tehranipoor</a:t>
            </a:r>
            <a:r>
              <a:rPr lang="en-US" altLang="zh-CN" sz="1200" dirty="0"/>
              <a:t>, and Vinay </a:t>
            </a:r>
            <a:r>
              <a:rPr lang="en-US" altLang="zh-CN" sz="1200" dirty="0" err="1"/>
              <a:t>Jayaram</a:t>
            </a:r>
            <a:r>
              <a:rPr lang="en-US" altLang="zh-CN" sz="1200" dirty="0"/>
              <a:t>. "Timing-based delay test for screening small delay defects." In </a:t>
            </a:r>
            <a:r>
              <a:rPr lang="en-US" altLang="zh-CN" sz="1200" i="1" dirty="0"/>
              <a:t>Proceedings of the 43rd annual Design Automation Conference</a:t>
            </a:r>
            <a:r>
              <a:rPr lang="en-US" altLang="zh-CN" sz="1200" dirty="0"/>
              <a:t>, pp. 320-325. ACM, 2006.</a:t>
            </a:r>
            <a:endParaRPr lang="en-US" sz="1200"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36440" y="3151264"/>
            <a:ext cx="4985517" cy="3190451"/>
          </a:xfrm>
          <a:prstGeom prst="rect">
            <a:avLst/>
          </a:prstGeom>
        </p:spPr>
      </p:pic>
      <p:sp>
        <p:nvSpPr>
          <p:cNvPr id="8" name="Oval 7"/>
          <p:cNvSpPr/>
          <p:nvPr/>
        </p:nvSpPr>
        <p:spPr>
          <a:xfrm>
            <a:off x="3693966" y="3844636"/>
            <a:ext cx="2670463" cy="820882"/>
          </a:xfrm>
          <a:prstGeom prst="ellipse">
            <a:avLst/>
          </a:prstGeom>
          <a:noFill/>
          <a:ln w="28575">
            <a:solidFill>
              <a:srgbClr val="FF0000"/>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6459092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433820"/>
            <a:ext cx="7848600" cy="623455"/>
          </a:xfrm>
        </p:spPr>
        <p:txBody>
          <a:bodyPr>
            <a:normAutofit fontScale="90000"/>
          </a:bodyPr>
          <a:lstStyle/>
          <a:p>
            <a:r>
              <a:rPr lang="en-US" dirty="0" smtClean="0"/>
              <a:t>Path Length Analysis </a:t>
            </a:r>
            <a:endParaRPr lang="en-US" dirty="0"/>
          </a:p>
        </p:txBody>
      </p:sp>
      <p:sp>
        <p:nvSpPr>
          <p:cNvPr id="3" name="Content Placeholder 2"/>
          <p:cNvSpPr>
            <a:spLocks noGrp="1"/>
          </p:cNvSpPr>
          <p:nvPr>
            <p:ph idx="1"/>
          </p:nvPr>
        </p:nvSpPr>
        <p:spPr>
          <a:xfrm>
            <a:off x="1219199" y="3964572"/>
            <a:ext cx="7848600" cy="2225809"/>
          </a:xfrm>
        </p:spPr>
        <p:txBody>
          <a:bodyPr>
            <a:noAutofit/>
          </a:bodyPr>
          <a:lstStyle/>
          <a:p>
            <a:r>
              <a:rPr lang="en-US" sz="2400" dirty="0" smtClean="0"/>
              <a:t>For small delay defects in short paths, high frequency is needed to detect the defects.</a:t>
            </a:r>
          </a:p>
          <a:p>
            <a:r>
              <a:rPr lang="en-US" sz="2400" dirty="0" smtClean="0"/>
              <a:t>This work only consider delay defects in long paths and use nominal frequency of the device under test. </a:t>
            </a:r>
            <a:endParaRPr lang="en-US" sz="2400" dirty="0" smtClean="0"/>
          </a:p>
        </p:txBody>
      </p:sp>
      <p:sp>
        <p:nvSpPr>
          <p:cNvPr id="4" name="Slide Number Placeholder 3"/>
          <p:cNvSpPr>
            <a:spLocks noGrp="1"/>
          </p:cNvSpPr>
          <p:nvPr>
            <p:ph type="sldNum" sz="quarter" idx="11"/>
          </p:nvPr>
        </p:nvSpPr>
        <p:spPr/>
        <p:txBody>
          <a:bodyPr/>
          <a:lstStyle/>
          <a:p>
            <a:fld id="{173F9154-291C-425A-A36F-60764B2CA33B}" type="slidenum">
              <a:rPr lang="en-US" smtClean="0"/>
              <a:pPr/>
              <a:t>7</a:t>
            </a:fld>
            <a:endParaRPr lang="en-US" dirty="0"/>
          </a:p>
        </p:txBody>
      </p:sp>
      <p:sp>
        <p:nvSpPr>
          <p:cNvPr id="6" name="TextBox 5"/>
          <p:cNvSpPr txBox="1"/>
          <p:nvPr/>
        </p:nvSpPr>
        <p:spPr>
          <a:xfrm>
            <a:off x="1655619" y="3216288"/>
            <a:ext cx="6729846" cy="461665"/>
          </a:xfrm>
          <a:prstGeom prst="rect">
            <a:avLst/>
          </a:prstGeom>
          <a:noFill/>
        </p:spPr>
        <p:txBody>
          <a:bodyPr wrap="square" rtlCol="0">
            <a:spAutoFit/>
          </a:bodyPr>
          <a:lstStyle/>
          <a:p>
            <a:r>
              <a:rPr lang="en-US" altLang="zh-CN" sz="1200" dirty="0"/>
              <a:t>Ahmed, </a:t>
            </a:r>
            <a:r>
              <a:rPr lang="en-US" altLang="zh-CN" sz="1200" dirty="0" err="1"/>
              <a:t>Nisar</a:t>
            </a:r>
            <a:r>
              <a:rPr lang="en-US" altLang="zh-CN" sz="1200" dirty="0"/>
              <a:t>, Mohammad </a:t>
            </a:r>
            <a:r>
              <a:rPr lang="en-US" altLang="zh-CN" sz="1200" dirty="0" err="1"/>
              <a:t>Tehranipoor</a:t>
            </a:r>
            <a:r>
              <a:rPr lang="en-US" altLang="zh-CN" sz="1200" dirty="0"/>
              <a:t>, and Vinay </a:t>
            </a:r>
            <a:r>
              <a:rPr lang="en-US" altLang="zh-CN" sz="1200" dirty="0" err="1"/>
              <a:t>Jayaram</a:t>
            </a:r>
            <a:r>
              <a:rPr lang="en-US" altLang="zh-CN" sz="1200" dirty="0"/>
              <a:t>. "Timing-based delay test for screening small delay defects." In </a:t>
            </a:r>
            <a:r>
              <a:rPr lang="en-US" altLang="zh-CN" sz="1200" i="1" dirty="0"/>
              <a:t>Proceedings of the 43rd annual Design Automation Conference</a:t>
            </a:r>
            <a:r>
              <a:rPr lang="en-US" altLang="zh-CN" sz="1200" dirty="0"/>
              <a:t>, pp. 320-325. ACM, 2006.</a:t>
            </a:r>
            <a:endParaRPr lang="en-US" sz="12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1883" y="1436403"/>
            <a:ext cx="7097318" cy="1887027"/>
          </a:xfrm>
          <a:prstGeom prst="rect">
            <a:avLst/>
          </a:prstGeom>
        </p:spPr>
      </p:pic>
    </p:spTree>
    <p:extLst>
      <p:ext uri="{BB962C8B-B14F-4D97-AF65-F5344CB8AC3E}">
        <p14:creationId xmlns:p14="http://schemas.microsoft.com/office/powerpoint/2010/main" val="18643834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9199" y="1092047"/>
            <a:ext cx="7848600" cy="2118743"/>
          </a:xfrm>
        </p:spPr>
        <p:txBody>
          <a:bodyPr>
            <a:noAutofit/>
          </a:bodyPr>
          <a:lstStyle/>
          <a:p>
            <a:r>
              <a:rPr lang="en-US" altLang="zh-CN" sz="2400" dirty="0" smtClean="0"/>
              <a:t>The authors move the figure “right” by caring only </a:t>
            </a:r>
            <a:r>
              <a:rPr lang="en-US" altLang="zh-CN" sz="2400" dirty="0"/>
              <a:t>about the endpoints that the longest path connect to them fall into the LP category</a:t>
            </a:r>
            <a:r>
              <a:rPr lang="en-US" altLang="zh-CN" sz="2400" dirty="0" smtClean="0"/>
              <a:t>.</a:t>
            </a:r>
          </a:p>
          <a:p>
            <a:r>
              <a:rPr lang="en-US" altLang="zh-CN" sz="2400" dirty="0" smtClean="0"/>
              <a:t>An </a:t>
            </a:r>
            <a:r>
              <a:rPr lang="en-US" altLang="zh-CN" sz="2400" dirty="0"/>
              <a:t>observation point at the end of a path (primary output or </a:t>
            </a:r>
            <a:r>
              <a:rPr lang="en-US" altLang="zh-CN" sz="2400" dirty="0"/>
              <a:t>scan flip-flop</a:t>
            </a:r>
            <a:r>
              <a:rPr lang="en-US" altLang="zh-CN" sz="2400" dirty="0"/>
              <a:t>) is referred to as an endpoint</a:t>
            </a:r>
            <a:r>
              <a:rPr lang="en-US" altLang="zh-CN" sz="2400" dirty="0" smtClean="0"/>
              <a:t>.</a:t>
            </a:r>
          </a:p>
        </p:txBody>
      </p:sp>
      <p:sp>
        <p:nvSpPr>
          <p:cNvPr id="4" name="Slide Number Placeholder 3"/>
          <p:cNvSpPr>
            <a:spLocks noGrp="1"/>
          </p:cNvSpPr>
          <p:nvPr>
            <p:ph type="sldNum" sz="quarter" idx="11"/>
          </p:nvPr>
        </p:nvSpPr>
        <p:spPr/>
        <p:txBody>
          <a:bodyPr/>
          <a:lstStyle/>
          <a:p>
            <a:fld id="{173F9154-291C-425A-A36F-60764B2CA33B}" type="slidenum">
              <a:rPr lang="en-US" smtClean="0"/>
              <a:pPr/>
              <a:t>8</a:t>
            </a:fld>
            <a:endParaRPr lang="en-US" dirty="0"/>
          </a:p>
        </p:txBody>
      </p:sp>
      <p:sp>
        <p:nvSpPr>
          <p:cNvPr id="6" name="TextBox 5"/>
          <p:cNvSpPr txBox="1"/>
          <p:nvPr/>
        </p:nvSpPr>
        <p:spPr>
          <a:xfrm>
            <a:off x="1562101" y="6208870"/>
            <a:ext cx="6729846" cy="461665"/>
          </a:xfrm>
          <a:prstGeom prst="rect">
            <a:avLst/>
          </a:prstGeom>
          <a:noFill/>
        </p:spPr>
        <p:txBody>
          <a:bodyPr wrap="square" rtlCol="0">
            <a:spAutoFit/>
          </a:bodyPr>
          <a:lstStyle/>
          <a:p>
            <a:r>
              <a:rPr lang="en-US" altLang="zh-CN" sz="1200" dirty="0"/>
              <a:t>Ahmed, </a:t>
            </a:r>
            <a:r>
              <a:rPr lang="en-US" altLang="zh-CN" sz="1200" dirty="0" err="1"/>
              <a:t>Nisar</a:t>
            </a:r>
            <a:r>
              <a:rPr lang="en-US" altLang="zh-CN" sz="1200" dirty="0"/>
              <a:t>, Mohammad </a:t>
            </a:r>
            <a:r>
              <a:rPr lang="en-US" altLang="zh-CN" sz="1200" dirty="0" err="1"/>
              <a:t>Tehranipoor</a:t>
            </a:r>
            <a:r>
              <a:rPr lang="en-US" altLang="zh-CN" sz="1200" dirty="0"/>
              <a:t>, and Vinay </a:t>
            </a:r>
            <a:r>
              <a:rPr lang="en-US" altLang="zh-CN" sz="1200" dirty="0" err="1"/>
              <a:t>Jayaram</a:t>
            </a:r>
            <a:r>
              <a:rPr lang="en-US" altLang="zh-CN" sz="1200" dirty="0"/>
              <a:t>. "Timing-based delay test for screening small delay defects." In </a:t>
            </a:r>
            <a:r>
              <a:rPr lang="en-US" altLang="zh-CN" sz="1200" i="1" dirty="0"/>
              <a:t>Proceedings of the 43rd annual Design Automation Conference</a:t>
            </a:r>
            <a:r>
              <a:rPr lang="en-US" altLang="zh-CN" sz="1200" dirty="0"/>
              <a:t>, pp. 320-325. ACM, 2006.</a:t>
            </a:r>
            <a:endParaRPr lang="en-US" sz="1200"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89884" y="3053604"/>
            <a:ext cx="5925416" cy="3155266"/>
          </a:xfrm>
          <a:prstGeom prst="rect">
            <a:avLst/>
          </a:prstGeom>
        </p:spPr>
      </p:pic>
      <p:sp>
        <p:nvSpPr>
          <p:cNvPr id="8" name="Oval 7"/>
          <p:cNvSpPr/>
          <p:nvPr/>
        </p:nvSpPr>
        <p:spPr>
          <a:xfrm>
            <a:off x="3337215" y="3210790"/>
            <a:ext cx="1589809" cy="2933958"/>
          </a:xfrm>
          <a:prstGeom prst="ellipse">
            <a:avLst/>
          </a:prstGeom>
          <a:noFill/>
          <a:ln w="28575">
            <a:solidFill>
              <a:srgbClr val="FF0000"/>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itle 1"/>
          <p:cNvSpPr txBox="1">
            <a:spLocks/>
          </p:cNvSpPr>
          <p:nvPr/>
        </p:nvSpPr>
        <p:spPr>
          <a:xfrm>
            <a:off x="1219199" y="433820"/>
            <a:ext cx="7848600" cy="623455"/>
          </a:xfrm>
          <a:prstGeom prst="rect">
            <a:avLst/>
          </a:prstGeom>
        </p:spPr>
        <p:txBody>
          <a:bodyPr vert="horz" lIns="91440" tIns="45720" rIns="91440" bIns="45720" rtlCol="0" anchor="b">
            <a:normAutofit fontScale="90000" lnSpcReduction="20000"/>
          </a:bodyPr>
          <a:lstStyle>
            <a:lvl1pPr algn="l" defTabSz="914400" rtl="0" eaLnBrk="1" latinLnBrk="0" hangingPunct="1">
              <a:spcBef>
                <a:spcPct val="0"/>
              </a:spcBef>
              <a:buNone/>
              <a:defRPr sz="4400" b="1" kern="1200" baseline="0">
                <a:ln w="12700">
                  <a:noFill/>
                </a:ln>
                <a:solidFill>
                  <a:srgbClr val="002060"/>
                </a:solidFill>
                <a:effectLst/>
                <a:latin typeface="+mj-lt"/>
                <a:ea typeface="+mj-ea"/>
                <a:cs typeface="+mj-cs"/>
              </a:defRPr>
            </a:lvl1pPr>
          </a:lstStyle>
          <a:p>
            <a:r>
              <a:rPr lang="en-US" smtClean="0"/>
              <a:t>Proposed ATPG Methodology</a:t>
            </a:r>
            <a:endParaRPr lang="en-US" dirty="0"/>
          </a:p>
        </p:txBody>
      </p:sp>
    </p:spTree>
    <p:extLst>
      <p:ext uri="{BB962C8B-B14F-4D97-AF65-F5344CB8AC3E}">
        <p14:creationId xmlns:p14="http://schemas.microsoft.com/office/powerpoint/2010/main" val="25171607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433820"/>
            <a:ext cx="7848600" cy="623455"/>
          </a:xfrm>
        </p:spPr>
        <p:txBody>
          <a:bodyPr>
            <a:normAutofit fontScale="90000"/>
          </a:bodyPr>
          <a:lstStyle/>
          <a:p>
            <a:r>
              <a:rPr lang="en-US" dirty="0" smtClean="0"/>
              <a:t>Proposed ATPG Methodology</a:t>
            </a:r>
            <a:endParaRPr lang="en-US" dirty="0"/>
          </a:p>
        </p:txBody>
      </p:sp>
      <p:sp>
        <p:nvSpPr>
          <p:cNvPr id="3" name="Content Placeholder 2"/>
          <p:cNvSpPr>
            <a:spLocks noGrp="1"/>
          </p:cNvSpPr>
          <p:nvPr>
            <p:ph idx="1"/>
          </p:nvPr>
        </p:nvSpPr>
        <p:spPr>
          <a:xfrm>
            <a:off x="1219199" y="1140706"/>
            <a:ext cx="7848600" cy="5336294"/>
          </a:xfrm>
        </p:spPr>
        <p:txBody>
          <a:bodyPr>
            <a:noAutofit/>
          </a:bodyPr>
          <a:lstStyle/>
          <a:p>
            <a:r>
              <a:rPr lang="en-US" sz="2400" dirty="0" smtClean="0"/>
              <a:t>We need to let ATPG tool only generate patterns for those endpoints.  Timing unaware ATPG tools have the feature of being set to only care about specific endpoints and screen others. The authors use static timing analysis tools to get the path information and use custom script to translate this information to ATPG-readable format. </a:t>
            </a:r>
          </a:p>
          <a:p>
            <a:endParaRPr lang="en-US" sz="2400" dirty="0"/>
          </a:p>
          <a:p>
            <a:endParaRPr lang="en-US" sz="2400" dirty="0" smtClean="0"/>
          </a:p>
          <a:p>
            <a:endParaRPr lang="en-US" sz="2400" dirty="0"/>
          </a:p>
          <a:p>
            <a:endParaRPr lang="en-US" sz="2400" dirty="0" smtClean="0"/>
          </a:p>
          <a:p>
            <a:endParaRPr lang="en-US" sz="2400" dirty="0"/>
          </a:p>
        </p:txBody>
      </p:sp>
      <p:sp>
        <p:nvSpPr>
          <p:cNvPr id="4" name="Slide Number Placeholder 3"/>
          <p:cNvSpPr>
            <a:spLocks noGrp="1"/>
          </p:cNvSpPr>
          <p:nvPr>
            <p:ph type="sldNum" sz="quarter" idx="11"/>
          </p:nvPr>
        </p:nvSpPr>
        <p:spPr/>
        <p:txBody>
          <a:bodyPr/>
          <a:lstStyle/>
          <a:p>
            <a:fld id="{173F9154-291C-425A-A36F-60764B2CA33B}" type="slidenum">
              <a:rPr lang="en-US" smtClean="0"/>
              <a:pPr/>
              <a:t>9</a:t>
            </a:fld>
            <a:endParaRPr lang="en-US" dirty="0"/>
          </a:p>
        </p:txBody>
      </p:sp>
    </p:spTree>
    <p:extLst>
      <p:ext uri="{BB962C8B-B14F-4D97-AF65-F5344CB8AC3E}">
        <p14:creationId xmlns:p14="http://schemas.microsoft.com/office/powerpoint/2010/main" val="398417288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rmal">
  <a:themeElements>
    <a:clrScheme name="Thermal">
      <a:dk1>
        <a:srgbClr val="4D5B6B"/>
      </a:dk1>
      <a:lt1>
        <a:srgbClr val="FFFFFF"/>
      </a:lt1>
      <a:dk2>
        <a:srgbClr val="675D59"/>
      </a:dk2>
      <a:lt2>
        <a:srgbClr val="E8DED8"/>
      </a:lt2>
      <a:accent1>
        <a:srgbClr val="FF7605"/>
      </a:accent1>
      <a:accent2>
        <a:srgbClr val="7F7F7F"/>
      </a:accent2>
      <a:accent3>
        <a:srgbClr val="7F5185"/>
      </a:accent3>
      <a:accent4>
        <a:srgbClr val="89AAD3"/>
      </a:accent4>
      <a:accent5>
        <a:srgbClr val="8F5B4B"/>
      </a:accent5>
      <a:accent6>
        <a:srgbClr val="C84340"/>
      </a:accent6>
      <a:hlink>
        <a:srgbClr val="89AAD3"/>
      </a:hlink>
      <a:folHlink>
        <a:srgbClr val="795185"/>
      </a:folHlink>
    </a:clrScheme>
    <a:fontScheme name="Thermal">
      <a:maj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ermal">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3175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63500" dist="38100" dir="8100000" rotWithShape="0">
              <a:srgbClr val="000000">
                <a:alpha val="45000"/>
              </a:srgbClr>
            </a:outerShdw>
          </a:effectLst>
        </a:effectStyle>
        <a:effectStyle>
          <a:effectLst>
            <a:outerShdw blurRad="101600" dist="63500" dir="8100000" rotWithShape="0">
              <a:srgbClr val="000000">
                <a:alpha val="40000"/>
              </a:srgbClr>
            </a:outerShdw>
          </a:effectLst>
          <a:scene3d>
            <a:camera prst="orthographicFront">
              <a:rot lat="0" lon="0" rev="0"/>
            </a:camera>
            <a:lightRig rig="threePt" dir="t">
              <a:rot lat="0" lon="0" rev="3000000"/>
            </a:lightRig>
          </a:scene3d>
          <a:sp3d>
            <a:bevelT h="19050"/>
          </a:sp3d>
        </a:effectStyle>
      </a:effectStyleLst>
      <a:bgFillStyleLst>
        <a:solidFill>
          <a:schemeClr val="phClr"/>
        </a:solidFill>
        <a:gradFill rotWithShape="1">
          <a:gsLst>
            <a:gs pos="0">
              <a:schemeClr val="phClr">
                <a:tint val="100000"/>
                <a:lumMod val="125000"/>
              </a:schemeClr>
            </a:gs>
            <a:gs pos="55000">
              <a:schemeClr val="phClr">
                <a:shade val="100000"/>
                <a:satMod val="100000"/>
                <a:lumMod val="100000"/>
              </a:schemeClr>
            </a:gs>
            <a:gs pos="100000">
              <a:schemeClr val="phClr">
                <a:shade val="90000"/>
                <a:satMod val="300000"/>
                <a:lumMod val="95000"/>
              </a:schemeClr>
            </a:gs>
          </a:gsLst>
          <a:lin ang="5400000" scaled="0"/>
        </a:gradFill>
        <a:blipFill>
          <a:blip xmlns:r="http://schemas.openxmlformats.org/officeDocument/2006/relationships" r:embed="rId1">
            <a:duotone>
              <a:schemeClr val="phClr">
                <a:shade val="80000"/>
              </a:schemeClr>
              <a:schemeClr val="phClr">
                <a:tint val="98000"/>
                <a:satMod val="130000"/>
              </a:schemeClr>
            </a:duotone>
          </a:blip>
          <a:tile tx="0" ty="0" sx="100000" sy="100000" flip="none" algn="tl"/>
        </a:blipFill>
      </a:bgFillStyleLst>
    </a:fmtScheme>
  </a:themeElements>
  <a:objectDefaults>
    <a:spDef>
      <a:spPr>
        <a:noFill/>
        <a:ln w="28575">
          <a:solidFill>
            <a:srgbClr val="0F02B6"/>
          </a:solidFill>
          <a:prstDash val="sysDot"/>
          <a:headEnd type="none" w="med" len="med"/>
          <a:tailEnd type="triangle" w="med" len="med"/>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32210</TotalTime>
  <Words>937</Words>
  <Application>Microsoft Office PowerPoint</Application>
  <PresentationFormat>On-screen Show (4:3)</PresentationFormat>
  <Paragraphs>129</Paragraphs>
  <Slides>20</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20</vt:i4>
      </vt:variant>
    </vt:vector>
  </HeadingPairs>
  <TitlesOfParts>
    <vt:vector size="29" baseType="lpstr">
      <vt:lpstr>宋体</vt:lpstr>
      <vt:lpstr>Arial</vt:lpstr>
      <vt:lpstr>Calibri</vt:lpstr>
      <vt:lpstr>Castellar</vt:lpstr>
      <vt:lpstr>Informal Roman</vt:lpstr>
      <vt:lpstr>Sakkal Majalla</vt:lpstr>
      <vt:lpstr>Times New Roman</vt:lpstr>
      <vt:lpstr>Wingdings</vt:lpstr>
      <vt:lpstr>Thermal</vt:lpstr>
      <vt:lpstr>Delay Test</vt:lpstr>
      <vt:lpstr>PowerPoint Presentation</vt:lpstr>
      <vt:lpstr>Intro to Delay Test</vt:lpstr>
      <vt:lpstr>Problem of Current ATPG Approach</vt:lpstr>
      <vt:lpstr>Goal of This Work</vt:lpstr>
      <vt:lpstr>Path Length Analysis </vt:lpstr>
      <vt:lpstr>Path Length Analysis </vt:lpstr>
      <vt:lpstr>PowerPoint Presentation</vt:lpstr>
      <vt:lpstr>Proposed ATPG Methodology</vt:lpstr>
      <vt:lpstr>Proposed ATPG Methodology</vt:lpstr>
      <vt:lpstr>Proposed ATPG Methodology</vt:lpstr>
      <vt:lpstr>Proposed ATPG Methodology</vt:lpstr>
      <vt:lpstr>Proposed ATPG Methodology</vt:lpstr>
      <vt:lpstr>Proposed ATPG Methodology</vt:lpstr>
      <vt:lpstr>Proposed ATPG Methodology</vt:lpstr>
      <vt:lpstr>Results</vt:lpstr>
      <vt:lpstr>Results</vt:lpstr>
      <vt:lpstr>Questions</vt:lpstr>
      <vt:lpstr>Papers</vt:lpstr>
      <vt:lpstr>Paper Map</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yas5b</dc:creator>
  <cp:lastModifiedBy>He Qi</cp:lastModifiedBy>
  <cp:revision>1146</cp:revision>
  <cp:lastPrinted>2015-01-15T13:10:56Z</cp:lastPrinted>
  <dcterms:created xsi:type="dcterms:W3CDTF">2011-09-07T13:46:59Z</dcterms:created>
  <dcterms:modified xsi:type="dcterms:W3CDTF">2015-03-18T21:48:00Z</dcterms:modified>
</cp:coreProperties>
</file>